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mov" ContentType="video/quicktime"/>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70"/>
  </p:notesMasterIdLst>
  <p:handoutMasterIdLst>
    <p:handoutMasterId r:id="rId71"/>
  </p:handoutMasterIdLst>
  <p:sldIdLst>
    <p:sldId id="963" r:id="rId2"/>
    <p:sldId id="1202" r:id="rId3"/>
    <p:sldId id="1265" r:id="rId4"/>
    <p:sldId id="1266" r:id="rId5"/>
    <p:sldId id="1269" r:id="rId6"/>
    <p:sldId id="1267" r:id="rId7"/>
    <p:sldId id="1268" r:id="rId8"/>
    <p:sldId id="1270" r:id="rId9"/>
    <p:sldId id="1271" r:id="rId10"/>
    <p:sldId id="1272" r:id="rId11"/>
    <p:sldId id="1273" r:id="rId12"/>
    <p:sldId id="1274" r:id="rId13"/>
    <p:sldId id="1275" r:id="rId14"/>
    <p:sldId id="1276" r:id="rId15"/>
    <p:sldId id="1278" r:id="rId16"/>
    <p:sldId id="1260" r:id="rId17"/>
    <p:sldId id="1261" r:id="rId18"/>
    <p:sldId id="1262" r:id="rId19"/>
    <p:sldId id="1263" r:id="rId20"/>
    <p:sldId id="1264" r:id="rId21"/>
    <p:sldId id="1285" r:id="rId22"/>
    <p:sldId id="1279" r:id="rId23"/>
    <p:sldId id="1280" r:id="rId24"/>
    <p:sldId id="1281" r:id="rId25"/>
    <p:sldId id="1282" r:id="rId26"/>
    <p:sldId id="1283" r:id="rId27"/>
    <p:sldId id="1284" r:id="rId28"/>
    <p:sldId id="1286" r:id="rId29"/>
    <p:sldId id="1287" r:id="rId30"/>
    <p:sldId id="1288" r:id="rId31"/>
    <p:sldId id="1289" r:id="rId32"/>
    <p:sldId id="1290" r:id="rId33"/>
    <p:sldId id="1291" r:id="rId34"/>
    <p:sldId id="1292" r:id="rId35"/>
    <p:sldId id="1293" r:id="rId36"/>
    <p:sldId id="1301" r:id="rId37"/>
    <p:sldId id="1302" r:id="rId38"/>
    <p:sldId id="1303" r:id="rId39"/>
    <p:sldId id="1304" r:id="rId40"/>
    <p:sldId id="1305" r:id="rId41"/>
    <p:sldId id="1306" r:id="rId42"/>
    <p:sldId id="1307" r:id="rId43"/>
    <p:sldId id="1308" r:id="rId44"/>
    <p:sldId id="1309" r:id="rId45"/>
    <p:sldId id="1310" r:id="rId46"/>
    <p:sldId id="1311" r:id="rId47"/>
    <p:sldId id="1312" r:id="rId48"/>
    <p:sldId id="1313" r:id="rId49"/>
    <p:sldId id="1314" r:id="rId50"/>
    <p:sldId id="1315" r:id="rId51"/>
    <p:sldId id="1316" r:id="rId52"/>
    <p:sldId id="1317" r:id="rId53"/>
    <p:sldId id="1318" r:id="rId54"/>
    <p:sldId id="1319" r:id="rId55"/>
    <p:sldId id="1206" r:id="rId56"/>
    <p:sldId id="1203" r:id="rId57"/>
    <p:sldId id="1101" r:id="rId58"/>
    <p:sldId id="1102" r:id="rId59"/>
    <p:sldId id="1209" r:id="rId60"/>
    <p:sldId id="1104" r:id="rId61"/>
    <p:sldId id="1216" r:id="rId62"/>
    <p:sldId id="1105" r:id="rId63"/>
    <p:sldId id="1094" r:id="rId64"/>
    <p:sldId id="1149" r:id="rId65"/>
    <p:sldId id="1150" r:id="rId66"/>
    <p:sldId id="1103" r:id="rId67"/>
    <p:sldId id="1151" r:id="rId68"/>
    <p:sldId id="1148" r:id="rId69"/>
  </p:sldIdLst>
  <p:sldSz cx="9144000" cy="6858000" type="screen4x3"/>
  <p:notesSz cx="6858000" cy="9144000"/>
  <p:custDataLst>
    <p:tags r:id="rId7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y PC" initials="MP" lastIdx="3" clrIdx="1">
    <p:extLst>
      <p:ext uri="{19B8F6BF-5375-455C-9EA6-DF929625EA0E}">
        <p15:presenceInfo xmlns:p15="http://schemas.microsoft.com/office/powerpoint/2012/main" userId="My P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75" autoAdjust="0"/>
    <p:restoredTop sz="92614" autoAdjust="0"/>
  </p:normalViewPr>
  <p:slideViewPr>
    <p:cSldViewPr>
      <p:cViewPr varScale="1">
        <p:scale>
          <a:sx n="81" d="100"/>
          <a:sy n="81" d="100"/>
        </p:scale>
        <p:origin x="979" y="120"/>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r>
              <a:rPr lang="en-US"/>
              <a:t>Model Test Performance</a:t>
            </a:r>
          </a:p>
        </c:rich>
      </c:tx>
      <c:layout/>
      <c:overlay val="0"/>
      <c:spPr>
        <a:noFill/>
        <a:ln>
          <a:noFill/>
        </a:ln>
        <a:effectLst/>
      </c:spPr>
      <c:txPr>
        <a:bodyPr rot="0" spcFirstLastPara="1" vertOverflow="ellipsis" vert="horz" wrap="square" anchor="ctr" anchorCtr="1"/>
        <a:lstStyle/>
        <a:p>
          <a:pPr>
            <a:defRPr lang="en-US"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3810968941382329E-2"/>
          <c:y val="0.15930232558139534"/>
          <c:w val="0.91708319663167104"/>
          <c:h val="0.77488372093023261"/>
        </c:manualLayout>
      </c:layout>
      <c:scatterChart>
        <c:scatterStyle val="lineMarker"/>
        <c:varyColors val="0"/>
        <c:ser>
          <c:idx val="0"/>
          <c:order val="0"/>
          <c:spPr>
            <a:ln w="19050" cap="rnd">
              <a:solidFill>
                <a:schemeClr val="accent1"/>
              </a:solidFill>
              <a:round/>
            </a:ln>
            <a:effectLst/>
          </c:spPr>
          <c:marker>
            <c:symbol val="none"/>
          </c:marker>
          <c:yVal>
            <c:numRef>
              <c:f>Sheet1!$H$7:$H$18</c:f>
              <c:numCache>
                <c:formatCode>General</c:formatCode>
                <c:ptCount val="12"/>
                <c:pt idx="0">
                  <c:v>83.4</c:v>
                </c:pt>
                <c:pt idx="1">
                  <c:v>84.8</c:v>
                </c:pt>
                <c:pt idx="2">
                  <c:v>86.4</c:v>
                </c:pt>
                <c:pt idx="3">
                  <c:v>85.3</c:v>
                </c:pt>
                <c:pt idx="4">
                  <c:v>86</c:v>
                </c:pt>
                <c:pt idx="5">
                  <c:v>84.1</c:v>
                </c:pt>
                <c:pt idx="6">
                  <c:v>84.3</c:v>
                </c:pt>
                <c:pt idx="7">
                  <c:v>85.8</c:v>
                </c:pt>
                <c:pt idx="8">
                  <c:v>83.7</c:v>
                </c:pt>
                <c:pt idx="9">
                  <c:v>84.1</c:v>
                </c:pt>
                <c:pt idx="10">
                  <c:v>84.2</c:v>
                </c:pt>
                <c:pt idx="11">
                  <c:v>84.5</c:v>
                </c:pt>
              </c:numCache>
            </c:numRef>
          </c:yVal>
          <c:smooth val="0"/>
          <c:extLst>
            <c:ext xmlns:c16="http://schemas.microsoft.com/office/drawing/2014/chart" uri="{C3380CC4-5D6E-409C-BE32-E72D297353CC}">
              <c16:uniqueId val="{00000000-A768-436C-9CD3-D15DF7E574DA}"/>
            </c:ext>
          </c:extLst>
        </c:ser>
        <c:dLbls>
          <c:showLegendKey val="0"/>
          <c:showVal val="0"/>
          <c:showCatName val="0"/>
          <c:showSerName val="0"/>
          <c:showPercent val="0"/>
          <c:showBubbleSize val="0"/>
        </c:dLbls>
        <c:axId val="65893888"/>
        <c:axId val="66265088"/>
      </c:scatterChart>
      <c:valAx>
        <c:axId val="6589388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66265088"/>
        <c:crosses val="autoZero"/>
        <c:crossBetween val="midCat"/>
      </c:valAx>
      <c:valAx>
        <c:axId val="66265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6589388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Sheet2!$D$10:$D$59</cx:f>
        <cx:lvl ptCount="50" formatCode="General">
          <cx:pt idx="0">0.75</cx:pt>
          <cx:pt idx="1">0.625</cx:pt>
          <cx:pt idx="2">0.5625</cx:pt>
          <cx:pt idx="3">0.75</cx:pt>
          <cx:pt idx="4">0.8125</cx:pt>
          <cx:pt idx="5">0.8125</cx:pt>
          <cx:pt idx="6">0.875</cx:pt>
          <cx:pt idx="7">0.75</cx:pt>
          <cx:pt idx="8">0.8125</cx:pt>
          <cx:pt idx="9">0.8125</cx:pt>
          <cx:pt idx="10">0.8125</cx:pt>
          <cx:pt idx="11">0.75</cx:pt>
          <cx:pt idx="12">0.8125</cx:pt>
          <cx:pt idx="13">0.5</cx:pt>
          <cx:pt idx="14">0.9375</cx:pt>
          <cx:pt idx="15">0.6875</cx:pt>
          <cx:pt idx="16">0.75</cx:pt>
          <cx:pt idx="17">0.5625</cx:pt>
          <cx:pt idx="18">0.59999999999999998</cx:pt>
          <cx:pt idx="19">0.66666667000000002</cx:pt>
          <cx:pt idx="20">0.66666667000000002</cx:pt>
          <cx:pt idx="21">0.80000000000000004</cx:pt>
          <cx:pt idx="22">0.80000000000000004</cx:pt>
          <cx:pt idx="23">0.86666666999999997</cx:pt>
          <cx:pt idx="24">0.80000000000000004</cx:pt>
          <cx:pt idx="25">0.66666667000000002</cx:pt>
          <cx:pt idx="26">0.80000000000000004</cx:pt>
          <cx:pt idx="27">0.86666666999999997</cx:pt>
          <cx:pt idx="28">0.73333333000000001</cx:pt>
          <cx:pt idx="29">0.86666666999999997</cx:pt>
          <cx:pt idx="30">0.80000000000000004</cx:pt>
          <cx:pt idx="31">0.66666667000000002</cx:pt>
          <cx:pt idx="32">0.80000000000000004</cx:pt>
          <cx:pt idx="33">1</cx:pt>
          <cx:pt idx="34">0.73333333000000001</cx:pt>
          <cx:pt idx="35">0.86666666999999997</cx:pt>
          <cx:pt idx="36">0.73333333000000001</cx:pt>
          <cx:pt idx="37">0.80000000000000004</cx:pt>
          <cx:pt idx="38">0.93333332999999996</cx:pt>
          <cx:pt idx="39">1</cx:pt>
          <cx:pt idx="40">0.73333333000000001</cx:pt>
          <cx:pt idx="41">0.73333333000000001</cx:pt>
          <cx:pt idx="42">0.73333333000000001</cx:pt>
          <cx:pt idx="43">0.59999999999999998</cx:pt>
          <cx:pt idx="44">0.86666666999999997</cx:pt>
          <cx:pt idx="45">0.66666667000000002</cx:pt>
          <cx:pt idx="46">0.80000000000000004</cx:pt>
          <cx:pt idx="47">0.86666666999999997</cx:pt>
          <cx:pt idx="48">0.86666666999999997</cx:pt>
          <cx:pt idx="49">0.80000000000000004</cx:pt>
        </cx:lvl>
      </cx:numDim>
    </cx:data>
  </cx:chartData>
  <cx:chart>
    <cx:title pos="t" align="ctr" overlay="0">
      <cx:tx>
        <cx:txData>
          <cx:v>Score Distribution</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latin typeface="Calibri" panose="020F0502020204030204"/>
            </a:rPr>
            <a:t>Score Distribution</a:t>
          </a:r>
        </a:p>
      </cx:txPr>
    </cx:title>
    <cx:plotArea>
      <cx:plotAreaRegion>
        <cx:series layoutId="clusteredColumn" uniqueId="{A59DF281-8EEB-4965-9F4B-368873B0C2D5}">
          <cx:dataId val="0"/>
          <cx:layoutPr>
            <cx:binning intervalClosed="r"/>
          </cx:layoutPr>
        </cx:series>
      </cx:plotAreaRegion>
      <cx:axis id="0">
        <cx:catScaling gapWidth="0"/>
        <cx:tickLabels/>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28-08-2020</a:t>
            </a:fld>
            <a:endParaRPr lang="en-IN"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8/28/2020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1319535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41</a:t>
            </a:fld>
            <a:endParaRPr lang="en-US" dirty="0"/>
          </a:p>
        </p:txBody>
      </p:sp>
    </p:spTree>
    <p:extLst>
      <p:ext uri="{BB962C8B-B14F-4D97-AF65-F5344CB8AC3E}">
        <p14:creationId xmlns:p14="http://schemas.microsoft.com/office/powerpoint/2010/main" val="1706077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42</a:t>
            </a:fld>
            <a:endParaRPr lang="en-US" dirty="0"/>
          </a:p>
        </p:txBody>
      </p:sp>
    </p:spTree>
    <p:extLst>
      <p:ext uri="{BB962C8B-B14F-4D97-AF65-F5344CB8AC3E}">
        <p14:creationId xmlns:p14="http://schemas.microsoft.com/office/powerpoint/2010/main" val="332235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43</a:t>
            </a:fld>
            <a:endParaRPr lang="en-US" dirty="0"/>
          </a:p>
        </p:txBody>
      </p:sp>
    </p:spTree>
    <p:extLst>
      <p:ext uri="{BB962C8B-B14F-4D97-AF65-F5344CB8AC3E}">
        <p14:creationId xmlns:p14="http://schemas.microsoft.com/office/powerpoint/2010/main" val="170071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44</a:t>
            </a:fld>
            <a:endParaRPr lang="en-US" dirty="0"/>
          </a:p>
        </p:txBody>
      </p:sp>
    </p:spTree>
    <p:extLst>
      <p:ext uri="{BB962C8B-B14F-4D97-AF65-F5344CB8AC3E}">
        <p14:creationId xmlns:p14="http://schemas.microsoft.com/office/powerpoint/2010/main" val="501644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51</a:t>
            </a:fld>
            <a:endParaRPr lang="en-US" dirty="0"/>
          </a:p>
        </p:txBody>
      </p:sp>
    </p:spTree>
    <p:extLst>
      <p:ext uri="{BB962C8B-B14F-4D97-AF65-F5344CB8AC3E}">
        <p14:creationId xmlns:p14="http://schemas.microsoft.com/office/powerpoint/2010/main" val="425179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52</a:t>
            </a:fld>
            <a:endParaRPr lang="en-US" dirty="0"/>
          </a:p>
        </p:txBody>
      </p:sp>
    </p:spTree>
    <p:extLst>
      <p:ext uri="{BB962C8B-B14F-4D97-AF65-F5344CB8AC3E}">
        <p14:creationId xmlns:p14="http://schemas.microsoft.com/office/powerpoint/2010/main" val="2566147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53</a:t>
            </a:fld>
            <a:endParaRPr lang="en-US" dirty="0"/>
          </a:p>
        </p:txBody>
      </p:sp>
    </p:spTree>
    <p:extLst>
      <p:ext uri="{BB962C8B-B14F-4D97-AF65-F5344CB8AC3E}">
        <p14:creationId xmlns:p14="http://schemas.microsoft.com/office/powerpoint/2010/main" val="1684471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58</a:t>
            </a:fld>
            <a:endParaRPr lang="en-US" dirty="0"/>
          </a:p>
        </p:txBody>
      </p:sp>
    </p:spTree>
    <p:extLst>
      <p:ext uri="{BB962C8B-B14F-4D97-AF65-F5344CB8AC3E}">
        <p14:creationId xmlns:p14="http://schemas.microsoft.com/office/powerpoint/2010/main" val="1866008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59</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63</a:t>
            </a:fld>
            <a:endParaRPr lang="en-US" dirty="0"/>
          </a:p>
        </p:txBody>
      </p:sp>
    </p:spTree>
    <p:extLst>
      <p:ext uri="{BB962C8B-B14F-4D97-AF65-F5344CB8AC3E}">
        <p14:creationId xmlns:p14="http://schemas.microsoft.com/office/powerpoint/2010/main" val="913508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5</a:t>
            </a:fld>
            <a:endParaRPr lang="en-US" dirty="0"/>
          </a:p>
        </p:txBody>
      </p:sp>
    </p:spTree>
    <p:extLst>
      <p:ext uri="{BB962C8B-B14F-4D97-AF65-F5344CB8AC3E}">
        <p14:creationId xmlns:p14="http://schemas.microsoft.com/office/powerpoint/2010/main" val="1805941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66</a:t>
            </a:fld>
            <a:endParaRPr lang="en-US" dirty="0"/>
          </a:p>
        </p:txBody>
      </p:sp>
    </p:spTree>
    <p:extLst>
      <p:ext uri="{BB962C8B-B14F-4D97-AF65-F5344CB8AC3E}">
        <p14:creationId xmlns:p14="http://schemas.microsoft.com/office/powerpoint/2010/main" val="2721614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4107013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352288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1345867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251277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123656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2384048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282858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Name Her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4"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5"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6"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7"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dirty="0"/>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dirty="0"/>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dirty="0"/>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a:t>Mukesh Rao</a:t>
            </a: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dirty="0"/>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bg1"/>
        </a:solidFill>
        <a:effectLst/>
      </p:bgPr>
    </p:bg>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ase in poi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hyperlink" Target="https://scikit-learn.org/stable/modules/grid_search.html"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localhost:8888/notebooks/FMTS/ROC_AUC.ipynb" TargetMode="External"/><Relationship Id="rId2" Type="http://schemas.openxmlformats.org/officeDocument/2006/relationships/image" Target="../media/image30.png"/><Relationship Id="rId1" Type="http://schemas.openxmlformats.org/officeDocument/2006/relationships/slideLayout" Target="../slideLayouts/slideLayout20.xml"/><Relationship Id="rId6" Type="http://schemas.openxmlformats.org/officeDocument/2006/relationships/hyperlink" Target="http://localhost:8888/notebooks/FMTS/classification_metrics-1.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0.xml"/><Relationship Id="rId7" Type="http://schemas.openxmlformats.org/officeDocument/2006/relationships/image" Target="../media/image4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0.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a:t>Model </a:t>
            </a:r>
            <a:r>
              <a:rPr lang="en-IN" sz="2400" b="1" dirty="0" smtClean="0"/>
              <a:t>Performance </a:t>
            </a:r>
            <a:r>
              <a:rPr lang="en-IN" sz="2400" b="1" dirty="0"/>
              <a:t>&amp; Tuning</a:t>
            </a:r>
          </a:p>
        </p:txBody>
      </p:sp>
    </p:spTree>
    <p:extLst>
      <p:ext uri="{BB962C8B-B14F-4D97-AF65-F5344CB8AC3E}">
        <p14:creationId xmlns:p14="http://schemas.microsoft.com/office/powerpoint/2010/main" val="2540199862"/>
      </p:ext>
    </p:extLst>
  </p:cSld>
  <p:clrMapOvr>
    <a:masterClrMapping/>
  </p:clrMapOvr>
  <p:transition spd="med">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4955203"/>
          </a:xfrm>
          <a:prstGeom prst="rect">
            <a:avLst/>
          </a:prstGeom>
          <a:noFill/>
        </p:spPr>
        <p:txBody>
          <a:bodyPr wrap="square" rtlCol="0">
            <a:spAutoFit/>
          </a:bodyPr>
          <a:lstStyle/>
          <a:p>
            <a:pPr marL="342900" indent="-342900"/>
            <a:r>
              <a:rPr lang="en-IN" sz="2400" dirty="0"/>
              <a:t>Configuring the K</a:t>
            </a:r>
          </a:p>
          <a:p>
            <a:pPr marL="342900" indent="-342900"/>
            <a:endParaRPr lang="en-IN" dirty="0"/>
          </a:p>
          <a:p>
            <a:pPr marL="342900" lvl="1" indent="-342900" algn="just" defTabSz="457200">
              <a:buFont typeface="+mj-lt"/>
              <a:buAutoNum type="arabicPeriod"/>
            </a:pPr>
            <a:r>
              <a:rPr lang="en-IN" sz="1600" dirty="0"/>
              <a:t>K is an integral number. Minimum value of K has to be 2. There will be two iterations in this case</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Max value of K can be the number of data points. This is also known as Leave One Out Cross Validation or LOOCV</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Whatever the value of K chosen, the resulting training and test data should be  representative of the unseen data as much as possible</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IN" sz="1600" dirty="0"/>
              <a:t>There </a:t>
            </a:r>
            <a:r>
              <a:rPr lang="en-IN" sz="1600"/>
              <a:t>is </a:t>
            </a:r>
            <a:r>
              <a:rPr lang="en-IN" sz="1600" smtClean="0"/>
              <a:t>no </a:t>
            </a:r>
            <a:r>
              <a:rPr lang="en-IN" sz="1600" dirty="0"/>
              <a:t>formula to decide the K but K = 10 is usually considered good</a:t>
            </a:r>
          </a:p>
          <a:p>
            <a:pPr marL="342900" lvl="1" indent="-342900" algn="just" defTabSz="457200">
              <a:buFont typeface="+mj-lt"/>
              <a:buAutoNum type="arabicPeriod"/>
            </a:pPr>
            <a:endParaRPr lang="en-IN" sz="1600" dirty="0"/>
          </a:p>
          <a:p>
            <a:pPr marL="342900" lvl="1" indent="-342900" algn="just" defTabSz="457200">
              <a:buFont typeface="+mj-lt"/>
              <a:buAutoNum type="arabicPeriod"/>
            </a:pPr>
            <a:r>
              <a:rPr lang="en-US" sz="1600" dirty="0"/>
              <a:t>Too large a K, means less variance across the training sets thus limit the model differences across iterations</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For a sample size (N) of n, and K = k,  number of records (r) per fold = n/k. </a:t>
            </a:r>
          </a:p>
          <a:p>
            <a:pPr marL="342900" lvl="1" indent="-342900" algn="just" defTabSz="457200">
              <a:buFont typeface="+mj-lt"/>
              <a:buAutoNum type="arabicPeriod"/>
            </a:pPr>
            <a:endParaRPr lang="en-US" sz="1600" dirty="0"/>
          </a:p>
          <a:p>
            <a:pPr marL="342900" indent="-342900">
              <a:buAutoNum type="alphaLcPeriod"/>
            </a:pPr>
            <a:endParaRPr lang="en-IN" dirty="0"/>
          </a:p>
        </p:txBody>
      </p:sp>
    </p:spTree>
    <p:extLst>
      <p:ext uri="{BB962C8B-B14F-4D97-AF65-F5344CB8AC3E}">
        <p14:creationId xmlns:p14="http://schemas.microsoft.com/office/powerpoint/2010/main" val="3729658240"/>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4462760"/>
          </a:xfrm>
          <a:prstGeom prst="rect">
            <a:avLst/>
          </a:prstGeom>
          <a:noFill/>
        </p:spPr>
        <p:txBody>
          <a:bodyPr wrap="square" rtlCol="0">
            <a:spAutoFit/>
          </a:bodyPr>
          <a:lstStyle/>
          <a:p>
            <a:pPr marL="342900" indent="-342900"/>
            <a:r>
              <a:rPr lang="en-IN" sz="2400" dirty="0"/>
              <a:t>Evaluating the model in an iteration</a:t>
            </a:r>
          </a:p>
          <a:p>
            <a:pPr marL="342900" indent="-342900"/>
            <a:endParaRPr lang="en-IN" dirty="0"/>
          </a:p>
          <a:p>
            <a:pPr marL="342900" lvl="1" indent="-342900" algn="just" defTabSz="457200">
              <a:buFont typeface="+mj-lt"/>
              <a:buAutoNum type="arabicPeriod"/>
            </a:pPr>
            <a:r>
              <a:rPr lang="en-US" sz="1600" dirty="0"/>
              <a:t>In each iteration, the model is trained on K -1 number of folds  and evaluated on the left out fold.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The MSE or Mean Squared Error is thus calculated on the left out fold</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Since the procedure is repeated K times, we will have K </a:t>
            </a:r>
            <a:r>
              <a:rPr lang="en-US" sz="1600" dirty="0" err="1"/>
              <a:t>MSEs.</a:t>
            </a:r>
            <a:r>
              <a:rPr lang="en-US" sz="1600" dirty="0"/>
              <a:t> Total up all the MSE and divide by K to get the overall expected MSE</a:t>
            </a:r>
          </a:p>
          <a:p>
            <a:pPr marL="342900" lvl="1" indent="-342900" algn="just" defTabSz="457200">
              <a:buFont typeface="+mj-lt"/>
              <a:buAutoNum type="arabicPeriod"/>
            </a:pPr>
            <a:endParaRPr lang="en-US" sz="1600" dirty="0"/>
          </a:p>
          <a:p>
            <a:pPr marL="0" lvl="1" algn="just" defTabSz="457200"/>
            <a:r>
              <a:rPr lang="en-US" sz="1600" dirty="0"/>
              <a:t>                                     </a:t>
            </a:r>
            <a:r>
              <a:rPr lang="en-US" sz="1600" dirty="0" err="1"/>
              <a:t>CVk</a:t>
            </a:r>
            <a:r>
              <a:rPr lang="en-US" sz="1600" dirty="0"/>
              <a:t>  =  1/k(sum(</a:t>
            </a:r>
            <a:r>
              <a:rPr lang="en-US" sz="1600" dirty="0" err="1"/>
              <a:t>MSEi</a:t>
            </a:r>
            <a:r>
              <a:rPr lang="en-US" sz="1600" dirty="0"/>
              <a:t>) for I = 1 to K</a:t>
            </a:r>
          </a:p>
          <a:p>
            <a:pPr marL="0" lvl="1" algn="just" defTabSz="457200"/>
            <a:endParaRPr lang="en-US" sz="1600"/>
          </a:p>
          <a:p>
            <a:pPr marL="0" lvl="1" algn="just" defTabSz="457200"/>
            <a:endParaRPr lang="en-US" sz="1600" dirty="0"/>
          </a:p>
          <a:p>
            <a:pPr marL="342900" lvl="1" indent="-342900" algn="just" defTabSz="457200">
              <a:buFont typeface="+mj-lt"/>
              <a:buAutoNum type="arabicPeriod"/>
            </a:pPr>
            <a:endParaRPr lang="en-US" sz="1600" dirty="0"/>
          </a:p>
          <a:p>
            <a:pPr marL="342900" lvl="1" indent="-342900" algn="just" defTabSz="457200">
              <a:buFont typeface="+mj-lt"/>
              <a:buAutoNum type="arabicPeriod"/>
            </a:pPr>
            <a:endParaRPr lang="en-US" sz="1600" dirty="0"/>
          </a:p>
          <a:p>
            <a:pPr marL="342900" lvl="1" indent="-342900" algn="just" defTabSz="457200">
              <a:buFont typeface="+mj-lt"/>
              <a:buAutoNum type="arabicPeriod"/>
            </a:pPr>
            <a:endParaRPr lang="en-IN" sz="1600" dirty="0"/>
          </a:p>
          <a:p>
            <a:pPr marL="342900" indent="-342900">
              <a:buAutoNum type="alphaLcPeriod"/>
            </a:pPr>
            <a:endParaRPr lang="en-IN" dirty="0"/>
          </a:p>
        </p:txBody>
      </p:sp>
    </p:spTree>
    <p:extLst>
      <p:ext uri="{BB962C8B-B14F-4D97-AF65-F5344CB8AC3E}">
        <p14:creationId xmlns:p14="http://schemas.microsoft.com/office/powerpoint/2010/main" val="2369362684"/>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066800"/>
            <a:ext cx="7924800" cy="4924425"/>
          </a:xfrm>
          <a:prstGeom prst="rect">
            <a:avLst/>
          </a:prstGeom>
          <a:noFill/>
        </p:spPr>
        <p:txBody>
          <a:bodyPr wrap="square" rtlCol="0">
            <a:spAutoFit/>
          </a:bodyPr>
          <a:lstStyle/>
          <a:p>
            <a:pPr marL="342900" indent="-342900"/>
            <a:r>
              <a:rPr lang="en-IN" sz="2400" dirty="0"/>
              <a:t>Some salient features of K-fold </a:t>
            </a:r>
          </a:p>
          <a:p>
            <a:pPr marL="342900" indent="-342900">
              <a:buFont typeface="+mj-lt"/>
              <a:buAutoNum type="alphaLcPeriod"/>
            </a:pPr>
            <a:endParaRPr lang="en-IN" dirty="0"/>
          </a:p>
          <a:p>
            <a:pPr marL="342900" lvl="1" indent="-342900" algn="just" defTabSz="457200">
              <a:buFont typeface="+mj-lt"/>
              <a:buAutoNum type="arabicPeriod"/>
            </a:pPr>
            <a:r>
              <a:rPr lang="en-US" sz="1600" dirty="0"/>
              <a:t>Each record / data point in the sample data  before creating the </a:t>
            </a:r>
            <a:r>
              <a:rPr lang="en-US" sz="1600" dirty="0" err="1"/>
              <a:t>Kfolds</a:t>
            </a:r>
            <a:r>
              <a:rPr lang="en-US" sz="1600" dirty="0"/>
              <a:t>, is assigned to a single fold and stays in that fold for the duration of the procedure.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This means that each data point is used once in hold-out set and K-1 times in training</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Very important point to keep in mind is, any transformation to data such as standardizing or any other data preparation that is required before building the model, must be done in the iteration on the training folds rather than on the entire  data set. </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u="sng" dirty="0"/>
              <a:t>When hyper parameters are to be tweaked, split the original data into two. Keep one part aside. Use the other to do the </a:t>
            </a:r>
            <a:r>
              <a:rPr lang="en-US" sz="1600" u="sng" dirty="0" err="1"/>
              <a:t>Kfold</a:t>
            </a:r>
            <a:r>
              <a:rPr lang="en-US" sz="1600" u="sng" dirty="0"/>
              <a:t> validation.</a:t>
            </a:r>
            <a:r>
              <a:rPr lang="en-US" sz="1600" dirty="0"/>
              <a:t> Once the optimal hyperparameters are found, assess the model on the test data</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a:t>Any data transformation done on the whole set outside the loop, may lead to data leakage and overfitting </a:t>
            </a:r>
            <a:endParaRPr lang="en-IN" sz="1600" dirty="0"/>
          </a:p>
        </p:txBody>
      </p:sp>
    </p:spTree>
    <p:extLst>
      <p:ext uri="{BB962C8B-B14F-4D97-AF65-F5344CB8AC3E}">
        <p14:creationId xmlns:p14="http://schemas.microsoft.com/office/powerpoint/2010/main" val="1059733790"/>
      </p:ext>
    </p:extLst>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1508105"/>
          </a:xfrm>
          <a:prstGeom prst="rect">
            <a:avLst/>
          </a:prstGeom>
          <a:noFill/>
        </p:spPr>
        <p:txBody>
          <a:bodyPr wrap="square" rtlCol="0">
            <a:spAutoFit/>
          </a:bodyPr>
          <a:lstStyle/>
          <a:p>
            <a:pPr marL="342900" indent="-342900"/>
            <a:r>
              <a:rPr lang="en-IN" sz="2400" dirty="0"/>
              <a:t>Implementing K Fold cross validation</a:t>
            </a:r>
          </a:p>
          <a:p>
            <a:pPr marL="342900" indent="-342900"/>
            <a:endParaRPr lang="en-IN" dirty="0"/>
          </a:p>
          <a:p>
            <a:pPr marL="0" lvl="1" algn="just" defTabSz="457200"/>
            <a:r>
              <a:rPr lang="en-US" sz="1600" dirty="0"/>
              <a:t>K fold in Pima Indian Classification</a:t>
            </a:r>
          </a:p>
          <a:p>
            <a:pPr marL="342900" lvl="1" indent="-342900" algn="just" defTabSz="457200">
              <a:buFont typeface="+mj-lt"/>
              <a:buAutoNum type="arabicPeriod"/>
            </a:pPr>
            <a:endParaRPr lang="en-US" sz="1600" dirty="0"/>
          </a:p>
          <a:p>
            <a:pPr marL="342900" indent="-342900">
              <a:buAutoNum type="alphaLcPeriod"/>
            </a:pPr>
            <a:endParaRPr lang="en-IN" dirty="0"/>
          </a:p>
        </p:txBody>
      </p:sp>
      <p:sp>
        <p:nvSpPr>
          <p:cNvPr id="2" name="TextBox 1">
            <a:extLst>
              <a:ext uri="{FF2B5EF4-FFF2-40B4-BE49-F238E27FC236}">
                <a16:creationId xmlns:a16="http://schemas.microsoft.com/office/drawing/2014/main" id="{F29A6AF6-4FF6-4C95-8E52-4F7D069CA311}"/>
              </a:ext>
            </a:extLst>
          </p:cNvPr>
          <p:cNvSpPr txBox="1"/>
          <p:nvPr/>
        </p:nvSpPr>
        <p:spPr>
          <a:xfrm>
            <a:off x="762000" y="1828800"/>
            <a:ext cx="7924800" cy="4339650"/>
          </a:xfrm>
          <a:prstGeom prst="rect">
            <a:avLst/>
          </a:prstGeom>
          <a:noFill/>
        </p:spPr>
        <p:txBody>
          <a:bodyPr wrap="square" rtlCol="0">
            <a:spAutoFit/>
          </a:bodyPr>
          <a:lstStyle/>
          <a:p>
            <a:r>
              <a:rPr lang="en-US" sz="1200" dirty="0"/>
              <a:t>from pandas import </a:t>
            </a:r>
            <a:r>
              <a:rPr lang="en-US" sz="1200" dirty="0" err="1"/>
              <a:t>read_csv</a:t>
            </a:r>
            <a:endParaRPr lang="en-US" sz="1200" dirty="0"/>
          </a:p>
          <a:p>
            <a:r>
              <a:rPr lang="en-US" sz="1200" dirty="0"/>
              <a:t>from </a:t>
            </a:r>
            <a:r>
              <a:rPr lang="en-US" sz="1200" dirty="0" err="1"/>
              <a:t>sklearn.model_selection</a:t>
            </a:r>
            <a:r>
              <a:rPr lang="en-US" sz="1200" dirty="0"/>
              <a:t> import </a:t>
            </a:r>
            <a:r>
              <a:rPr lang="en-US" sz="1200" dirty="0" err="1"/>
              <a:t>train_test_split</a:t>
            </a:r>
            <a:endParaRPr lang="en-US" sz="1200" dirty="0"/>
          </a:p>
          <a:p>
            <a:r>
              <a:rPr lang="en-US" sz="1200" dirty="0"/>
              <a:t>from </a:t>
            </a:r>
            <a:r>
              <a:rPr lang="en-US" sz="1200" dirty="0" err="1"/>
              <a:t>sklearn.linear_model</a:t>
            </a:r>
            <a:r>
              <a:rPr lang="en-US" sz="1200" dirty="0"/>
              <a:t> import </a:t>
            </a:r>
            <a:r>
              <a:rPr lang="en-US" sz="1200" dirty="0" err="1"/>
              <a:t>LogisticRegression</a:t>
            </a:r>
            <a:endParaRPr lang="en-US" sz="1200" dirty="0"/>
          </a:p>
          <a:p>
            <a:r>
              <a:rPr lang="en-US" sz="1200" dirty="0"/>
              <a:t>from </a:t>
            </a:r>
            <a:r>
              <a:rPr lang="en-US" sz="1200" dirty="0" err="1"/>
              <a:t>sklearn.model_selection</a:t>
            </a:r>
            <a:r>
              <a:rPr lang="en-US" sz="1200" dirty="0"/>
              <a:t> import </a:t>
            </a:r>
            <a:r>
              <a:rPr lang="en-US" sz="1200" dirty="0" err="1"/>
              <a:t>KFold</a:t>
            </a:r>
            <a:endParaRPr lang="en-US" sz="1200" dirty="0"/>
          </a:p>
          <a:p>
            <a:r>
              <a:rPr lang="en-US" sz="1200" dirty="0"/>
              <a:t>from </a:t>
            </a:r>
            <a:r>
              <a:rPr lang="en-US" sz="1200" dirty="0" err="1"/>
              <a:t>sklearn.model_selection</a:t>
            </a:r>
            <a:r>
              <a:rPr lang="en-US" sz="1200" dirty="0"/>
              <a:t> import </a:t>
            </a:r>
            <a:r>
              <a:rPr lang="en-US" sz="1200" dirty="0" err="1"/>
              <a:t>cross_val_score</a:t>
            </a:r>
            <a:endParaRPr lang="en-US" sz="1200" dirty="0"/>
          </a:p>
          <a:p>
            <a:r>
              <a:rPr lang="en-US" sz="1200" dirty="0"/>
              <a:t>import </a:t>
            </a:r>
            <a:r>
              <a:rPr lang="en-US" sz="1200" dirty="0" err="1"/>
              <a:t>numpy</a:t>
            </a:r>
            <a:r>
              <a:rPr lang="en-US" sz="1200" dirty="0"/>
              <a:t> as np</a:t>
            </a:r>
          </a:p>
          <a:p>
            <a:endParaRPr lang="en-US" sz="1200" dirty="0"/>
          </a:p>
          <a:p>
            <a:r>
              <a:rPr lang="en-US" sz="1200" dirty="0"/>
              <a:t>filename = 'pima-</a:t>
            </a:r>
            <a:r>
              <a:rPr lang="en-US" sz="1200" dirty="0" err="1"/>
              <a:t>indians</a:t>
            </a:r>
            <a:r>
              <a:rPr lang="en-US" sz="1200" dirty="0"/>
              <a:t>-</a:t>
            </a:r>
            <a:r>
              <a:rPr lang="en-US" sz="1200" dirty="0" err="1"/>
              <a:t>diabetes.data</a:t>
            </a:r>
            <a:r>
              <a:rPr lang="en-US" sz="1200" dirty="0"/>
              <a:t>'</a:t>
            </a:r>
          </a:p>
          <a:p>
            <a:r>
              <a:rPr lang="en-US" sz="1200" dirty="0"/>
              <a:t>names = ['</a:t>
            </a:r>
            <a:r>
              <a:rPr lang="en-US" sz="1200" dirty="0" err="1"/>
              <a:t>preg</a:t>
            </a:r>
            <a:r>
              <a:rPr lang="en-US" sz="1200" dirty="0"/>
              <a:t>', '</a:t>
            </a:r>
            <a:r>
              <a:rPr lang="en-US" sz="1200" dirty="0" err="1"/>
              <a:t>plas</a:t>
            </a:r>
            <a:r>
              <a:rPr lang="en-US" sz="1200" dirty="0"/>
              <a:t>', '</a:t>
            </a:r>
            <a:r>
              <a:rPr lang="en-US" sz="1200" dirty="0" err="1"/>
              <a:t>pres</a:t>
            </a:r>
            <a:r>
              <a:rPr lang="en-US" sz="1200" dirty="0"/>
              <a:t>', 'skin', 'test', 'mass', '</a:t>
            </a:r>
            <a:r>
              <a:rPr lang="en-US" sz="1200" dirty="0" err="1"/>
              <a:t>pedi</a:t>
            </a:r>
            <a:r>
              <a:rPr lang="en-US" sz="1200" dirty="0"/>
              <a:t>', 'age', 'class']</a:t>
            </a:r>
          </a:p>
          <a:p>
            <a:r>
              <a:rPr lang="en-US" sz="1200" dirty="0" err="1"/>
              <a:t>dataframe</a:t>
            </a:r>
            <a:r>
              <a:rPr lang="en-US" sz="1200" dirty="0"/>
              <a:t> = </a:t>
            </a:r>
            <a:r>
              <a:rPr lang="en-US" sz="1200" dirty="0" err="1"/>
              <a:t>read_csv</a:t>
            </a:r>
            <a:r>
              <a:rPr lang="en-US" sz="1200" dirty="0"/>
              <a:t>(filename, names=names)</a:t>
            </a:r>
          </a:p>
          <a:p>
            <a:endParaRPr lang="en-US" sz="1200" dirty="0"/>
          </a:p>
          <a:p>
            <a:r>
              <a:rPr lang="en-US" sz="1200" dirty="0"/>
              <a:t>array = </a:t>
            </a:r>
            <a:r>
              <a:rPr lang="en-US" sz="1200" dirty="0" err="1"/>
              <a:t>dataframe.values</a:t>
            </a:r>
            <a:endParaRPr lang="en-US" sz="1200" dirty="0"/>
          </a:p>
          <a:p>
            <a:r>
              <a:rPr lang="en-US" sz="1200" dirty="0"/>
              <a:t>X = array[:,0:8]</a:t>
            </a:r>
          </a:p>
          <a:p>
            <a:r>
              <a:rPr lang="en-US" sz="1200" dirty="0"/>
              <a:t>Y = array[:,8]</a:t>
            </a:r>
          </a:p>
          <a:p>
            <a:endParaRPr lang="en-US" sz="1200" dirty="0"/>
          </a:p>
          <a:p>
            <a:r>
              <a:rPr lang="en-US" sz="1200" dirty="0" err="1"/>
              <a:t>num_folds</a:t>
            </a:r>
            <a:r>
              <a:rPr lang="en-US" sz="1200" dirty="0"/>
              <a:t> = 50</a:t>
            </a:r>
          </a:p>
          <a:p>
            <a:r>
              <a:rPr lang="en-US" sz="1200" dirty="0"/>
              <a:t>seed = 7</a:t>
            </a:r>
          </a:p>
          <a:p>
            <a:endParaRPr lang="en-US" sz="1200" dirty="0"/>
          </a:p>
          <a:p>
            <a:r>
              <a:rPr lang="en-US" sz="1200" dirty="0" err="1"/>
              <a:t>kfold</a:t>
            </a:r>
            <a:r>
              <a:rPr lang="en-US" sz="1200" dirty="0"/>
              <a:t> = </a:t>
            </a:r>
            <a:r>
              <a:rPr lang="en-US" sz="1200" dirty="0" err="1"/>
              <a:t>KFold</a:t>
            </a:r>
            <a:r>
              <a:rPr lang="en-US" sz="1200" dirty="0"/>
              <a:t>(</a:t>
            </a:r>
            <a:r>
              <a:rPr lang="en-US" sz="1200" dirty="0" err="1"/>
              <a:t>n_splits</a:t>
            </a:r>
            <a:r>
              <a:rPr lang="en-US" sz="1200" dirty="0"/>
              <a:t>=</a:t>
            </a:r>
            <a:r>
              <a:rPr lang="en-US" sz="1200" dirty="0" err="1"/>
              <a:t>num_folds</a:t>
            </a:r>
            <a:r>
              <a:rPr lang="en-US" sz="1200" dirty="0"/>
              <a:t>, </a:t>
            </a:r>
            <a:r>
              <a:rPr lang="en-US" sz="1200" dirty="0" err="1"/>
              <a:t>random_state</a:t>
            </a:r>
            <a:r>
              <a:rPr lang="en-US" sz="1200" dirty="0"/>
              <a:t>=seed)</a:t>
            </a:r>
          </a:p>
          <a:p>
            <a:r>
              <a:rPr lang="en-US" sz="1200" dirty="0"/>
              <a:t>model = </a:t>
            </a:r>
            <a:r>
              <a:rPr lang="en-US" sz="1200" dirty="0" err="1"/>
              <a:t>LogisticRegression</a:t>
            </a:r>
            <a:r>
              <a:rPr lang="en-US" sz="1200" dirty="0"/>
              <a:t>()</a:t>
            </a:r>
          </a:p>
          <a:p>
            <a:r>
              <a:rPr lang="en-US" sz="1200" dirty="0"/>
              <a:t>results = </a:t>
            </a:r>
            <a:r>
              <a:rPr lang="en-US" sz="1200" dirty="0" err="1"/>
              <a:t>cross_val_score</a:t>
            </a:r>
            <a:r>
              <a:rPr lang="en-US" sz="1200" dirty="0"/>
              <a:t>(model, X, Y, cv=</a:t>
            </a:r>
            <a:r>
              <a:rPr lang="en-US" sz="1200" dirty="0" err="1"/>
              <a:t>kfold</a:t>
            </a:r>
            <a:r>
              <a:rPr lang="en-US" sz="1200" dirty="0"/>
              <a:t>)</a:t>
            </a:r>
          </a:p>
          <a:p>
            <a:r>
              <a:rPr lang="en-US" sz="1200" dirty="0"/>
              <a:t>print(results)</a:t>
            </a:r>
          </a:p>
          <a:p>
            <a:r>
              <a:rPr lang="en-US" sz="1200" dirty="0"/>
              <a:t>print("Accuracy: %.3f%% (%.3f%%)" % (</a:t>
            </a:r>
            <a:r>
              <a:rPr lang="en-US" sz="1200" dirty="0" err="1"/>
              <a:t>results.mean</a:t>
            </a:r>
            <a:r>
              <a:rPr lang="en-US" sz="1200" dirty="0"/>
              <a:t>()*100.0, </a:t>
            </a:r>
            <a:r>
              <a:rPr lang="en-US" sz="1200" dirty="0" err="1"/>
              <a:t>results.std</a:t>
            </a:r>
            <a:r>
              <a:rPr lang="en-US" sz="1200" dirty="0"/>
              <a:t>()*100.0))</a:t>
            </a:r>
          </a:p>
        </p:txBody>
      </p:sp>
      <p:graphicFrame>
        <p:nvGraphicFramePr>
          <p:cNvPr id="4" name="Object 3">
            <a:extLst>
              <a:ext uri="{FF2B5EF4-FFF2-40B4-BE49-F238E27FC236}">
                <a16:creationId xmlns:a16="http://schemas.microsoft.com/office/drawing/2014/main" id="{0445AF21-89C5-4A7E-8B74-BCE3A8F6313F}"/>
              </a:ext>
            </a:extLst>
          </p:cNvPr>
          <p:cNvGraphicFramePr>
            <a:graphicFrameLocks noChangeAspect="1"/>
          </p:cNvGraphicFramePr>
          <p:nvPr/>
        </p:nvGraphicFramePr>
        <p:xfrm>
          <a:off x="7394168" y="5513867"/>
          <a:ext cx="1014413" cy="419100"/>
        </p:xfrm>
        <a:graphic>
          <a:graphicData uri="http://schemas.openxmlformats.org/presentationml/2006/ole">
            <mc:AlternateContent xmlns:mc="http://schemas.openxmlformats.org/markup-compatibility/2006">
              <mc:Choice xmlns:v="urn:schemas-microsoft-com:vml" Requires="v">
                <p:oleObj spid="_x0000_s36913" name="Packager Shell Object" showAsIcon="1" r:id="rId3" imgW="1014120" imgH="419040" progId="Package">
                  <p:embed/>
                </p:oleObj>
              </mc:Choice>
              <mc:Fallback>
                <p:oleObj name="Packager Shell Object" showAsIcon="1" r:id="rId3" imgW="1014120" imgH="419040" progId="Package">
                  <p:embed/>
                  <p:pic>
                    <p:nvPicPr>
                      <p:cNvPr id="4" name="Object 3">
                        <a:extLst>
                          <a:ext uri="{FF2B5EF4-FFF2-40B4-BE49-F238E27FC236}">
                            <a16:creationId xmlns:a16="http://schemas.microsoft.com/office/drawing/2014/main" id="{0445AF21-89C5-4A7E-8B74-BCE3A8F63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168" y="5513867"/>
                        <a:ext cx="1014413"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7308897"/>
      </p:ext>
    </p:extLst>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2" name="Chart 1">
                <a:extLst>
                  <a:ext uri="{FF2B5EF4-FFF2-40B4-BE49-F238E27FC236}">
                    <a16:creationId xmlns:a16="http://schemas.microsoft.com/office/drawing/2014/main" id="{1C0C43F3-F0C5-4B10-B898-F89D3EAAFE9F}"/>
                  </a:ext>
                </a:extLst>
              </p:cNvPr>
              <p:cNvGraphicFramePr/>
              <p:nvPr/>
            </p:nvGraphicFramePr>
            <p:xfrm>
              <a:off x="3657600" y="725648"/>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xmlns="" xmlns:cx1="http://schemas.microsoft.com/office/drawing/2015/9/8/chartex" id="{1C0C43F3-F0C5-4B10-B898-F89D3EAAFE9F}"/>
                  </a:ext>
                </a:extLst>
              </p:cNvPr>
              <p:cNvPicPr>
                <a:picLocks noGrp="1" noRot="1" noChangeAspect="1" noMove="1" noResize="1" noEditPoints="1" noAdjustHandles="1" noChangeArrowheads="1" noChangeShapeType="1"/>
              </p:cNvPicPr>
              <p:nvPr/>
            </p:nvPicPr>
            <p:blipFill>
              <a:blip r:embed="rId3"/>
              <a:stretch>
                <a:fillRect/>
              </a:stretch>
            </p:blipFill>
            <p:spPr>
              <a:xfrm>
                <a:off x="3657600" y="725648"/>
                <a:ext cx="4572000" cy="2743200"/>
              </a:xfrm>
              <a:prstGeom prst="rect">
                <a:avLst/>
              </a:prstGeom>
            </p:spPr>
          </p:pic>
        </mc:Fallback>
      </mc:AlternateContent>
      <p:graphicFrame>
        <p:nvGraphicFramePr>
          <p:cNvPr id="4" name="Table 3">
            <a:extLst>
              <a:ext uri="{FF2B5EF4-FFF2-40B4-BE49-F238E27FC236}">
                <a16:creationId xmlns:a16="http://schemas.microsoft.com/office/drawing/2014/main" id="{8A43B651-C425-4CBC-9303-017487754C21}"/>
              </a:ext>
            </a:extLst>
          </p:cNvPr>
          <p:cNvGraphicFramePr>
            <a:graphicFrameLocks noGrp="1"/>
          </p:cNvGraphicFramePr>
          <p:nvPr/>
        </p:nvGraphicFramePr>
        <p:xfrm>
          <a:off x="914400" y="990600"/>
          <a:ext cx="1981200" cy="2345175"/>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1252229032"/>
                    </a:ext>
                  </a:extLst>
                </a:gridCol>
                <a:gridCol w="838200">
                  <a:extLst>
                    <a:ext uri="{9D8B030D-6E8A-4147-A177-3AD203B41FA5}">
                      <a16:colId xmlns:a16="http://schemas.microsoft.com/office/drawing/2014/main" val="573402380"/>
                    </a:ext>
                  </a:extLst>
                </a:gridCol>
              </a:tblGrid>
              <a:tr h="152400">
                <a:tc>
                  <a:txBody>
                    <a:bodyPr/>
                    <a:lstStyle/>
                    <a:p>
                      <a:pPr algn="l" fontAlgn="b"/>
                      <a:r>
                        <a:rPr lang="en-US" sz="1000" u="none" strike="noStrike" dirty="0">
                          <a:effectLst/>
                        </a:rPr>
                        <a:t>Mean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a:effectLst/>
                        </a:rPr>
                        <a:t>0.770166667</a:t>
                      </a:r>
                      <a:endParaRPr lang="en-US" sz="10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02772874"/>
                  </a:ext>
                </a:extLst>
              </a:tr>
              <a:tr h="114393">
                <a:tc>
                  <a:txBody>
                    <a:bodyPr/>
                    <a:lstStyle/>
                    <a:p>
                      <a:pPr algn="l" fontAlgn="b"/>
                      <a:r>
                        <a:rPr lang="en-US" sz="1000" u="none" strike="noStrike" dirty="0">
                          <a:effectLst/>
                        </a:rPr>
                        <a:t>Standard Error</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0.015172553</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88405955"/>
                  </a:ext>
                </a:extLst>
              </a:tr>
              <a:tr h="152400">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568090276"/>
                  </a:ext>
                </a:extLst>
              </a:tr>
              <a:tr h="114393">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33438691"/>
                  </a:ext>
                </a:extLst>
              </a:tr>
              <a:tr h="152586">
                <a:tc>
                  <a:txBody>
                    <a:bodyPr/>
                    <a:lstStyle/>
                    <a:p>
                      <a:pPr algn="l" fontAlgn="b"/>
                      <a:r>
                        <a:rPr lang="en-US" sz="1000" u="none" strike="noStrike" dirty="0">
                          <a:effectLst/>
                        </a:rPr>
                        <a:t>Standard Deviation</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0.107286148</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2914515"/>
                  </a:ext>
                </a:extLst>
              </a:tr>
              <a:tr h="152400">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0.011510317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89850879"/>
                  </a:ext>
                </a:extLst>
              </a:tr>
              <a:tr h="76014">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0.2246995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46868135"/>
                  </a:ext>
                </a:extLst>
              </a:tr>
              <a:tr h="76014">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-0.267638887</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92731522"/>
                  </a:ext>
                </a:extLst>
              </a:tr>
              <a:tr h="152400">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78803150"/>
                  </a:ext>
                </a:extLst>
              </a:tr>
              <a:tr h="181073">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36917199"/>
                  </a:ext>
                </a:extLst>
              </a:tr>
              <a:tr h="152400">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75817606"/>
                  </a:ext>
                </a:extLst>
              </a:tr>
              <a:tr h="47341">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38.50833335</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33661825"/>
                  </a:ext>
                </a:extLst>
              </a:tr>
              <a:tr h="85534">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50</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01284245"/>
                  </a:ext>
                </a:extLst>
              </a:tr>
              <a:tr h="335116">
                <a:tc>
                  <a:txBody>
                    <a:bodyPr/>
                    <a:lstStyle/>
                    <a:p>
                      <a:pPr algn="l" fontAlgn="b"/>
                      <a:r>
                        <a:rPr lang="en-US" sz="1000" u="none" strike="noStrike" dirty="0">
                          <a:effectLst/>
                        </a:rPr>
                        <a:t>Confidence Level(95.0%)</a:t>
                      </a:r>
                      <a:endParaRPr lang="en-US" sz="10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000" u="none" strike="noStrike" dirty="0">
                          <a:effectLst/>
                        </a:rPr>
                        <a:t>0.030490386</a:t>
                      </a:r>
                      <a:endParaRPr lang="en-US" sz="10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79672333"/>
                  </a:ext>
                </a:extLst>
              </a:tr>
            </a:tbl>
          </a:graphicData>
        </a:graphic>
      </p:graphicFrame>
      <p:sp>
        <p:nvSpPr>
          <p:cNvPr id="5" name="TextBox 4">
            <a:extLst>
              <a:ext uri="{FF2B5EF4-FFF2-40B4-BE49-F238E27FC236}">
                <a16:creationId xmlns:a16="http://schemas.microsoft.com/office/drawing/2014/main" id="{7DFA9D58-92E6-461B-AEF5-CCE2CE413496}"/>
              </a:ext>
            </a:extLst>
          </p:cNvPr>
          <p:cNvSpPr txBox="1"/>
          <p:nvPr/>
        </p:nvSpPr>
        <p:spPr>
          <a:xfrm>
            <a:off x="990600" y="4038600"/>
            <a:ext cx="7391400" cy="738664"/>
          </a:xfrm>
          <a:prstGeom prst="rect">
            <a:avLst/>
          </a:prstGeom>
          <a:noFill/>
        </p:spPr>
        <p:txBody>
          <a:bodyPr wrap="square" rtlCol="0">
            <a:spAutoFit/>
          </a:bodyPr>
          <a:lstStyle/>
          <a:p>
            <a:pPr marL="342900" indent="-342900">
              <a:buFont typeface="+mj-lt"/>
              <a:buAutoNum type="arabicPeriod"/>
            </a:pPr>
            <a:r>
              <a:rPr lang="en-US" sz="1400" dirty="0"/>
              <a:t>Distribution of the scores on 50 iterations</a:t>
            </a:r>
          </a:p>
          <a:p>
            <a:pPr marL="342900" indent="-342900">
              <a:buFont typeface="+mj-lt"/>
              <a:buAutoNum type="arabicPeriod"/>
            </a:pPr>
            <a:r>
              <a:rPr lang="en-US" sz="1400" dirty="0"/>
              <a:t>Model accuracy is likely to be in 0.77 – 0.03  to  0.77 + 0.03  i.e. 0.74 – 0.80 at 95% confidence level </a:t>
            </a:r>
          </a:p>
        </p:txBody>
      </p:sp>
    </p:spTree>
    <p:extLst>
      <p:ext uri="{BB962C8B-B14F-4D97-AF65-F5344CB8AC3E}">
        <p14:creationId xmlns:p14="http://schemas.microsoft.com/office/powerpoint/2010/main" val="4021592374"/>
      </p:ext>
    </p:extLst>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1066800"/>
            <a:ext cx="7924800" cy="4431983"/>
          </a:xfrm>
          <a:prstGeom prst="rect">
            <a:avLst/>
          </a:prstGeom>
          <a:noFill/>
        </p:spPr>
        <p:txBody>
          <a:bodyPr wrap="square" rtlCol="0">
            <a:spAutoFit/>
          </a:bodyPr>
          <a:lstStyle/>
          <a:p>
            <a:pPr marL="342900" indent="-342900"/>
            <a:r>
              <a:rPr lang="en-IN" sz="2400" dirty="0" smtClean="0"/>
              <a:t>Data leaks</a:t>
            </a:r>
            <a:endParaRPr lang="en-IN" sz="2400" dirty="0"/>
          </a:p>
          <a:p>
            <a:pPr marL="342900" indent="-342900">
              <a:buFont typeface="+mj-lt"/>
              <a:buAutoNum type="alphaLcPeriod"/>
            </a:pPr>
            <a:endParaRPr lang="en-IN" dirty="0"/>
          </a:p>
          <a:p>
            <a:pPr marL="342900" lvl="1" indent="-342900" algn="just" defTabSz="457200">
              <a:buFont typeface="+mj-lt"/>
              <a:buAutoNum type="arabicPeriod"/>
            </a:pPr>
            <a:r>
              <a:rPr lang="en-US" sz="1600" dirty="0" smtClean="0"/>
              <a:t>Data leak is the situation where the training set is somehow influenced by the data in the test</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smtClean="0"/>
              <a:t>As a result, models built on the training data is influenced by data in the test. This is not correct.</a:t>
            </a:r>
          </a:p>
          <a:p>
            <a:pPr marL="342900" lvl="1" indent="-342900" algn="just" defTabSz="457200">
              <a:buFont typeface="+mj-lt"/>
              <a:buAutoNum type="arabicPeriod"/>
            </a:pPr>
            <a:endParaRPr lang="en-US" sz="1600" dirty="0" smtClean="0"/>
          </a:p>
          <a:p>
            <a:pPr marL="342900" lvl="1" indent="-342900" algn="just" defTabSz="457200">
              <a:buFont typeface="+mj-lt"/>
              <a:buAutoNum type="arabicPeriod"/>
            </a:pPr>
            <a:r>
              <a:rPr lang="en-US" sz="1600" dirty="0" smtClean="0"/>
              <a:t>A model should never have been influenced by the test data. Test data is representation of production data</a:t>
            </a:r>
          </a:p>
          <a:p>
            <a:pPr marL="342900" lvl="1" indent="-342900" algn="just" defTabSz="457200">
              <a:buFont typeface="+mj-lt"/>
              <a:buAutoNum type="arabicPeriod"/>
            </a:pPr>
            <a:endParaRPr lang="en-US" sz="1600" dirty="0"/>
          </a:p>
          <a:p>
            <a:pPr marL="342900" lvl="1" indent="-342900" algn="just" defTabSz="457200">
              <a:buFont typeface="+mj-lt"/>
              <a:buAutoNum type="arabicPeriod"/>
            </a:pPr>
            <a:r>
              <a:rPr lang="en-US" sz="1600" dirty="0" smtClean="0"/>
              <a:t>Data leaks can happened in the following way -\</a:t>
            </a:r>
          </a:p>
          <a:p>
            <a:pPr marL="800100" lvl="2" indent="-342900" algn="just" defTabSz="457200">
              <a:buFont typeface="+mj-lt"/>
              <a:buAutoNum type="alphaLcPeriod"/>
            </a:pPr>
            <a:r>
              <a:rPr lang="en-US" sz="1600" dirty="0" smtClean="0"/>
              <a:t>Scaling data before splitting into training and testing</a:t>
            </a:r>
          </a:p>
          <a:p>
            <a:pPr marL="800100" lvl="2" indent="-342900" algn="just" defTabSz="457200">
              <a:buFont typeface="+mj-lt"/>
              <a:buAutoNum type="alphaLcPeriod"/>
            </a:pPr>
            <a:r>
              <a:rPr lang="en-US" sz="1600" dirty="0" smtClean="0"/>
              <a:t>Outlier and missing value treatment with central values before splitting</a:t>
            </a:r>
          </a:p>
          <a:p>
            <a:pPr marL="800100" lvl="2" indent="-342900" algn="just" defTabSz="457200">
              <a:buFont typeface="+mj-lt"/>
              <a:buAutoNum type="alphaLcPeriod"/>
            </a:pPr>
            <a:endParaRPr lang="en-US" sz="1600" dirty="0"/>
          </a:p>
          <a:p>
            <a:pPr marL="342900" lvl="1" indent="-342900" algn="just" defTabSz="457200">
              <a:buFont typeface="+mj-lt"/>
              <a:buAutoNum type="arabicPeriod"/>
            </a:pPr>
            <a:r>
              <a:rPr lang="en-US" sz="1600" dirty="0" smtClean="0"/>
              <a:t>To avoid data leakages, create test data that should be transformed separately and used only of a final check</a:t>
            </a:r>
          </a:p>
        </p:txBody>
      </p:sp>
      <p:sp>
        <p:nvSpPr>
          <p:cNvPr id="2" name="TextBox 1"/>
          <p:cNvSpPr txBox="1"/>
          <p:nvPr/>
        </p:nvSpPr>
        <p:spPr>
          <a:xfrm>
            <a:off x="5364088" y="5805264"/>
            <a:ext cx="3384376" cy="369332"/>
          </a:xfrm>
          <a:prstGeom prst="rect">
            <a:avLst/>
          </a:prstGeom>
          <a:noFill/>
        </p:spPr>
        <p:txBody>
          <a:bodyPr wrap="square" rtlCol="0">
            <a:spAutoFit/>
          </a:bodyPr>
          <a:lstStyle/>
          <a:p>
            <a:r>
              <a:rPr lang="en-GB" dirty="0" err="1" smtClean="0"/>
              <a:t>NNH_BC_Data_Leak.ipynb</a:t>
            </a:r>
            <a:endParaRPr lang="en-IN" dirty="0" smtClean="0"/>
          </a:p>
        </p:txBody>
      </p:sp>
    </p:spTree>
    <p:extLst>
      <p:ext uri="{BB962C8B-B14F-4D97-AF65-F5344CB8AC3E}">
        <p14:creationId xmlns:p14="http://schemas.microsoft.com/office/powerpoint/2010/main" val="2645559956"/>
      </p:ext>
    </p:extLst>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smtClean="0"/>
              <a:t>Parameters &amp; Hyper Parameters</a:t>
            </a:r>
            <a:endParaRPr lang="en-IN" sz="2400" b="1" dirty="0"/>
          </a:p>
        </p:txBody>
      </p:sp>
    </p:spTree>
    <p:extLst>
      <p:ext uri="{BB962C8B-B14F-4D97-AF65-F5344CB8AC3E}">
        <p14:creationId xmlns:p14="http://schemas.microsoft.com/office/powerpoint/2010/main" val="1065265001"/>
      </p:ext>
    </p:extLst>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67544" y="908720"/>
            <a:ext cx="8305800" cy="4585871"/>
          </a:xfrm>
          <a:prstGeom prst="rect">
            <a:avLst/>
          </a:prstGeom>
          <a:noFill/>
        </p:spPr>
        <p:txBody>
          <a:bodyPr wrap="square" rtlCol="0">
            <a:spAutoFit/>
          </a:bodyPr>
          <a:lstStyle/>
          <a:p>
            <a:r>
              <a:rPr lang="en-US" b="1" dirty="0" smtClean="0"/>
              <a:t>Parameters and </a:t>
            </a:r>
            <a:r>
              <a:rPr lang="en-US" b="1" dirty="0" err="1" smtClean="0"/>
              <a:t>Hyperparameters</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smtClean="0">
                <a:solidFill>
                  <a:srgbClr val="000000"/>
                </a:solidFill>
              </a:rPr>
              <a:t>There are two types of parameters that influence the performance of a model –</a:t>
            </a:r>
          </a:p>
          <a:p>
            <a:pPr marL="800100" lvl="1" indent="-342900">
              <a:buFont typeface="+mj-lt"/>
              <a:buAutoNum type="alphaLcPeriod"/>
            </a:pPr>
            <a:r>
              <a:rPr lang="en-US" sz="1600" dirty="0" smtClean="0">
                <a:solidFill>
                  <a:srgbClr val="000000"/>
                </a:solidFill>
              </a:rPr>
              <a:t>Model Parameters :</a:t>
            </a:r>
          </a:p>
          <a:p>
            <a:pPr marL="1314450" lvl="2" indent="-400050">
              <a:buFont typeface="+mj-lt"/>
              <a:buAutoNum type="romanUcPeriod"/>
            </a:pPr>
            <a:r>
              <a:rPr lang="en-US" sz="1600" dirty="0" smtClean="0">
                <a:solidFill>
                  <a:srgbClr val="000000"/>
                </a:solidFill>
              </a:rPr>
              <a:t>They represent the coefficients learnt by an algorithm from the data. </a:t>
            </a:r>
          </a:p>
          <a:p>
            <a:pPr marL="1314450" lvl="2" indent="-400050">
              <a:buFont typeface="+mj-lt"/>
              <a:buAutoNum type="romanUcPeriod"/>
            </a:pPr>
            <a:r>
              <a:rPr lang="en-US" sz="1600" dirty="0" smtClean="0">
                <a:solidFill>
                  <a:srgbClr val="000000"/>
                </a:solidFill>
              </a:rPr>
              <a:t>They are fixed after the training is complete</a:t>
            </a:r>
          </a:p>
          <a:p>
            <a:pPr marL="1314450" lvl="2" indent="-400050">
              <a:buFont typeface="+mj-lt"/>
              <a:buAutoNum type="romanUcPeriod"/>
            </a:pPr>
            <a:r>
              <a:rPr lang="en-US" sz="1600" dirty="0" smtClean="0">
                <a:solidFill>
                  <a:srgbClr val="000000"/>
                </a:solidFill>
              </a:rPr>
              <a:t>They are used after the model is built</a:t>
            </a:r>
          </a:p>
          <a:p>
            <a:pPr marL="1314450" lvl="2" indent="-400050">
              <a:buFont typeface="+mj-lt"/>
              <a:buAutoNum type="romanUcPeriod"/>
            </a:pPr>
            <a:r>
              <a:rPr lang="en-US" sz="1600" dirty="0" smtClean="0">
                <a:solidFill>
                  <a:srgbClr val="000000"/>
                </a:solidFill>
              </a:rPr>
              <a:t>For e.g. weights learnt in a Neural Network or Linear Regression</a:t>
            </a:r>
          </a:p>
          <a:p>
            <a:pPr marL="342900" indent="-342900">
              <a:buFont typeface="+mj-lt"/>
              <a:buAutoNum type="arabicPeriod"/>
            </a:pPr>
            <a:endParaRPr lang="en-US" sz="1600" dirty="0">
              <a:solidFill>
                <a:srgbClr val="000000"/>
              </a:solidFill>
            </a:endParaRPr>
          </a:p>
          <a:p>
            <a:pPr marL="800100" lvl="1" indent="-342900">
              <a:buFont typeface="+mj-lt"/>
              <a:buAutoNum type="alphaLcPeriod" startAt="2"/>
            </a:pPr>
            <a:r>
              <a:rPr lang="en-US" sz="1600" dirty="0" smtClean="0">
                <a:solidFill>
                  <a:srgbClr val="000000"/>
                </a:solidFill>
              </a:rPr>
              <a:t>Hyper Parameters </a:t>
            </a:r>
            <a:r>
              <a:rPr lang="en-US" sz="1600" dirty="0">
                <a:solidFill>
                  <a:srgbClr val="000000"/>
                </a:solidFill>
              </a:rPr>
              <a:t>:</a:t>
            </a:r>
          </a:p>
          <a:p>
            <a:pPr marL="1314450" lvl="2" indent="-400050">
              <a:buFont typeface="+mj-lt"/>
              <a:buAutoNum type="romanUcPeriod"/>
            </a:pPr>
            <a:r>
              <a:rPr lang="en-US" sz="1600" dirty="0" smtClean="0">
                <a:solidFill>
                  <a:srgbClr val="000000"/>
                </a:solidFill>
              </a:rPr>
              <a:t>used to define the architecture of a model</a:t>
            </a:r>
          </a:p>
          <a:p>
            <a:pPr marL="1314450" lvl="2" indent="-400050">
              <a:buFont typeface="+mj-lt"/>
              <a:buAutoNum type="romanUcPeriod"/>
            </a:pPr>
            <a:r>
              <a:rPr lang="en-US" sz="1600" dirty="0" smtClean="0">
                <a:solidFill>
                  <a:srgbClr val="000000"/>
                </a:solidFill>
              </a:rPr>
              <a:t>They are not directly learnt from the data</a:t>
            </a:r>
          </a:p>
          <a:p>
            <a:pPr marL="1314450" lvl="2" indent="-400050">
              <a:buFont typeface="+mj-lt"/>
              <a:buAutoNum type="romanUcPeriod"/>
            </a:pPr>
            <a:r>
              <a:rPr lang="en-US" sz="1600" dirty="0" smtClean="0">
                <a:solidFill>
                  <a:srgbClr val="000000"/>
                </a:solidFill>
              </a:rPr>
              <a:t>Have to be fixed before the model is built</a:t>
            </a:r>
          </a:p>
          <a:p>
            <a:pPr marL="1314450" lvl="2" indent="-400050">
              <a:buFont typeface="+mj-lt"/>
              <a:buAutoNum type="romanUcPeriod"/>
            </a:pPr>
            <a:r>
              <a:rPr lang="en-US" sz="1600" dirty="0" smtClean="0">
                <a:solidFill>
                  <a:srgbClr val="000000"/>
                </a:solidFill>
              </a:rPr>
              <a:t>For e.g. C, gamma, optimization algorithm </a:t>
            </a:r>
            <a:r>
              <a:rPr lang="en-US" sz="1600" dirty="0" err="1" smtClean="0">
                <a:solidFill>
                  <a:srgbClr val="000000"/>
                </a:solidFill>
              </a:rPr>
              <a:t>etc</a:t>
            </a:r>
            <a:endParaRPr lang="en-US" sz="1600" dirty="0" smtClean="0">
              <a:solidFill>
                <a:srgbClr val="000000"/>
              </a:solidFill>
            </a:endParaRPr>
          </a:p>
          <a:p>
            <a:pPr marL="342900" indent="-342900">
              <a:buFont typeface="+mj-lt"/>
              <a:buAutoNum type="arabicPeriod"/>
            </a:pPr>
            <a:endParaRPr lang="en-US" sz="1600" dirty="0" smtClean="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459987287"/>
      </p:ext>
    </p:extLst>
  </p:cSld>
  <p:clrMapOvr>
    <a:masterClrMapping/>
  </p:clrMapOvr>
  <p:transition spd="med">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71637478"/>
              </p:ext>
            </p:extLst>
          </p:nvPr>
        </p:nvGraphicFramePr>
        <p:xfrm>
          <a:off x="251520" y="1052736"/>
          <a:ext cx="8640961" cy="5256585"/>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2525340140"/>
                    </a:ext>
                  </a:extLst>
                </a:gridCol>
                <a:gridCol w="1183377">
                  <a:extLst>
                    <a:ext uri="{9D8B030D-6E8A-4147-A177-3AD203B41FA5}">
                      <a16:colId xmlns:a16="http://schemas.microsoft.com/office/drawing/2014/main" val="3875203416"/>
                    </a:ext>
                  </a:extLst>
                </a:gridCol>
                <a:gridCol w="1385815">
                  <a:extLst>
                    <a:ext uri="{9D8B030D-6E8A-4147-A177-3AD203B41FA5}">
                      <a16:colId xmlns:a16="http://schemas.microsoft.com/office/drawing/2014/main" val="810052888"/>
                    </a:ext>
                  </a:extLst>
                </a:gridCol>
                <a:gridCol w="1385815">
                  <a:extLst>
                    <a:ext uri="{9D8B030D-6E8A-4147-A177-3AD203B41FA5}">
                      <a16:colId xmlns:a16="http://schemas.microsoft.com/office/drawing/2014/main" val="3915053465"/>
                    </a:ext>
                  </a:extLst>
                </a:gridCol>
                <a:gridCol w="3749850">
                  <a:extLst>
                    <a:ext uri="{9D8B030D-6E8A-4147-A177-3AD203B41FA5}">
                      <a16:colId xmlns:a16="http://schemas.microsoft.com/office/drawing/2014/main" val="2411699957"/>
                    </a:ext>
                  </a:extLst>
                </a:gridCol>
              </a:tblGrid>
              <a:tr h="314766">
                <a:tc>
                  <a:txBody>
                    <a:bodyPr/>
                    <a:lstStyle/>
                    <a:p>
                      <a:r>
                        <a:rPr lang="en-GB" sz="1400" dirty="0" err="1" smtClean="0"/>
                        <a:t>Algos</a:t>
                      </a:r>
                      <a:endParaRPr lang="en-IN" sz="1400" dirty="0"/>
                    </a:p>
                  </a:txBody>
                  <a:tcPr/>
                </a:tc>
                <a:tc gridSpan="4">
                  <a:txBody>
                    <a:bodyPr/>
                    <a:lstStyle/>
                    <a:p>
                      <a:pPr algn="ctr"/>
                      <a:r>
                        <a:rPr lang="en-GB" sz="1400" dirty="0" smtClean="0"/>
                        <a:t>Hyper Parameters </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2007808528"/>
                  </a:ext>
                </a:extLst>
              </a:tr>
              <a:tr h="314766">
                <a:tc>
                  <a:txBody>
                    <a:bodyPr/>
                    <a:lstStyle/>
                    <a:p>
                      <a:endParaRPr lang="en-GB" sz="1400" dirty="0" smtClean="0"/>
                    </a:p>
                  </a:txBody>
                  <a:tcPr/>
                </a:tc>
                <a:tc>
                  <a:txBody>
                    <a:bodyPr/>
                    <a:lstStyle/>
                    <a:p>
                      <a:pPr algn="ctr"/>
                      <a:r>
                        <a:rPr lang="en-GB" sz="1400" b="1" dirty="0" smtClean="0"/>
                        <a:t>Most used</a:t>
                      </a:r>
                      <a:endParaRPr lang="en-GB" sz="1400" b="1" baseline="0" dirty="0" smtClean="0"/>
                    </a:p>
                  </a:txBody>
                  <a:tcPr/>
                </a:tc>
                <a:tc>
                  <a:txBody>
                    <a:bodyPr/>
                    <a:lstStyle/>
                    <a:p>
                      <a:pPr algn="ctr"/>
                      <a:r>
                        <a:rPr lang="en-GB" sz="1400" b="1" dirty="0" smtClean="0"/>
                        <a:t>Others</a:t>
                      </a:r>
                    </a:p>
                  </a:txBody>
                  <a:tcPr/>
                </a:tc>
                <a:tc>
                  <a:txBody>
                    <a:bodyPr/>
                    <a:lstStyle/>
                    <a:p>
                      <a:pPr algn="ctr"/>
                      <a:r>
                        <a:rPr lang="en-GB" sz="1400" b="1" dirty="0" smtClean="0"/>
                        <a:t>Range</a:t>
                      </a:r>
                      <a:endParaRPr lang="en-IN" sz="1400" b="1" dirty="0"/>
                    </a:p>
                  </a:txBody>
                  <a:tcPr/>
                </a:tc>
                <a:tc>
                  <a:txBody>
                    <a:bodyPr/>
                    <a:lstStyle/>
                    <a:p>
                      <a:pPr algn="ctr"/>
                      <a:r>
                        <a:rPr lang="en-GB" sz="1400" b="1" dirty="0" smtClean="0"/>
                        <a:t>Purpose</a:t>
                      </a:r>
                      <a:endParaRPr lang="en-IN" sz="1400" b="1" dirty="0"/>
                    </a:p>
                  </a:txBody>
                  <a:tcPr/>
                </a:tc>
                <a:extLst>
                  <a:ext uri="{0D108BD9-81ED-4DB2-BD59-A6C34878D82A}">
                    <a16:rowId xmlns:a16="http://schemas.microsoft.com/office/drawing/2014/main" val="1235104751"/>
                  </a:ext>
                </a:extLst>
              </a:tr>
              <a:tr h="849867">
                <a:tc>
                  <a:txBody>
                    <a:bodyPr/>
                    <a:lstStyle/>
                    <a:p>
                      <a:r>
                        <a:rPr lang="en-GB" sz="1200" dirty="0" smtClean="0"/>
                        <a:t>Linear Regression</a:t>
                      </a:r>
                      <a:endParaRPr lang="en-IN" sz="1200" dirty="0"/>
                    </a:p>
                  </a:txBody>
                  <a:tcPr/>
                </a:tc>
                <a:tc>
                  <a:txBody>
                    <a:bodyPr/>
                    <a:lstStyle/>
                    <a:p>
                      <a:r>
                        <a:rPr lang="en-GB" sz="1200" dirty="0" smtClean="0"/>
                        <a:t>(left blank)</a:t>
                      </a:r>
                      <a:endParaRPr lang="en-IN" sz="1200" dirty="0"/>
                    </a:p>
                  </a:txBody>
                  <a:tcPr/>
                </a:tc>
                <a:tc>
                  <a:txBody>
                    <a:bodyPr/>
                    <a:lstStyle/>
                    <a:p>
                      <a:pPr marL="228600" indent="-228600">
                        <a:buFont typeface="+mj-lt"/>
                        <a:buAutoNum type="arabicPeriod"/>
                      </a:pPr>
                      <a:r>
                        <a:rPr lang="en-GB" sz="1200" dirty="0" err="1" smtClean="0"/>
                        <a:t>Fit_intercept</a:t>
                      </a:r>
                      <a:endParaRPr lang="en-GB" sz="1200" dirty="0" smtClean="0"/>
                    </a:p>
                    <a:p>
                      <a:pPr marL="228600" indent="-228600">
                        <a:buFont typeface="+mj-lt"/>
                        <a:buAutoNum type="arabicPeriod"/>
                      </a:pPr>
                      <a:r>
                        <a:rPr lang="en-GB" sz="1200" dirty="0" smtClean="0"/>
                        <a:t>Normalize</a:t>
                      </a:r>
                    </a:p>
                    <a:p>
                      <a:pPr marL="228600" indent="-228600">
                        <a:buFont typeface="+mj-lt"/>
                        <a:buAutoNum type="arabicPeriod"/>
                      </a:pPr>
                      <a:r>
                        <a:rPr lang="en-GB" sz="1200" dirty="0" err="1" smtClean="0"/>
                        <a:t>Copy_X</a:t>
                      </a:r>
                      <a:endParaRPr lang="en-IN" sz="1200" dirty="0" smtClean="0"/>
                    </a:p>
                    <a:p>
                      <a:endParaRPr lang="en-IN" sz="1200" dirty="0"/>
                    </a:p>
                  </a:txBody>
                  <a:tcPr/>
                </a:tc>
                <a:tc>
                  <a:txBody>
                    <a:bodyPr/>
                    <a:lstStyle/>
                    <a:p>
                      <a:pPr marL="228600" indent="-228600">
                        <a:buFont typeface="+mj-lt"/>
                        <a:buAutoNum type="arabicPeriod"/>
                      </a:pPr>
                      <a:r>
                        <a:rPr lang="en-GB" sz="1200" dirty="0" smtClean="0">
                          <a:solidFill>
                            <a:srgbClr val="FF0000"/>
                          </a:solidFill>
                        </a:rPr>
                        <a:t>T</a:t>
                      </a:r>
                      <a:r>
                        <a:rPr lang="en-GB" sz="1200" dirty="0" smtClean="0"/>
                        <a:t>/F</a:t>
                      </a:r>
                    </a:p>
                    <a:p>
                      <a:pPr marL="228600" indent="-228600">
                        <a:buFont typeface="+mj-lt"/>
                        <a:buAutoNum type="arabicPeriod"/>
                      </a:pPr>
                      <a:r>
                        <a:rPr lang="en-GB" sz="1200" dirty="0" smtClean="0"/>
                        <a:t>T/</a:t>
                      </a:r>
                      <a:r>
                        <a:rPr lang="en-GB" sz="1200" dirty="0" smtClean="0">
                          <a:solidFill>
                            <a:srgbClr val="FF0000"/>
                          </a:solidFill>
                        </a:rPr>
                        <a:t>F</a:t>
                      </a:r>
                    </a:p>
                    <a:p>
                      <a:pPr marL="228600" indent="-228600">
                        <a:buFont typeface="+mj-lt"/>
                        <a:buAutoNum type="arabicPeriod"/>
                      </a:pPr>
                      <a:r>
                        <a:rPr lang="en-GB" sz="1200" dirty="0" smtClean="0">
                          <a:solidFill>
                            <a:srgbClr val="FF0000"/>
                          </a:solidFill>
                        </a:rPr>
                        <a:t>T</a:t>
                      </a:r>
                      <a:r>
                        <a:rPr lang="en-GB" sz="1200" dirty="0" smtClean="0"/>
                        <a:t>/F</a:t>
                      </a:r>
                      <a:endParaRPr lang="en-IN" sz="1200" dirty="0"/>
                    </a:p>
                  </a:txBody>
                  <a:tcPr/>
                </a:tc>
                <a:tc>
                  <a:txBody>
                    <a:bodyPr/>
                    <a:lstStyle/>
                    <a:p>
                      <a:pPr marL="228600" indent="-228600">
                        <a:buFont typeface="+mj-lt"/>
                        <a:buAutoNum type="arabicPeriod"/>
                      </a:pPr>
                      <a:r>
                        <a:rPr lang="en-GB" sz="1200" dirty="0" smtClean="0"/>
                        <a:t>Ignore intercept</a:t>
                      </a:r>
                      <a:r>
                        <a:rPr lang="en-GB" sz="1200" baseline="0" dirty="0" smtClean="0"/>
                        <a:t> if </a:t>
                      </a:r>
                      <a:r>
                        <a:rPr lang="en-GB" sz="1200" baseline="0" dirty="0" err="1" smtClean="0"/>
                        <a:t>Fit_intercept</a:t>
                      </a:r>
                      <a:r>
                        <a:rPr lang="en-GB" sz="1200" baseline="0" dirty="0" smtClean="0"/>
                        <a:t> = False</a:t>
                      </a:r>
                    </a:p>
                    <a:p>
                      <a:pPr marL="228600" indent="-228600">
                        <a:buFont typeface="+mj-lt"/>
                        <a:buAutoNum type="arabicPeriod"/>
                      </a:pPr>
                      <a:r>
                        <a:rPr lang="en-GB" sz="1200" baseline="0" dirty="0" smtClean="0"/>
                        <a:t>Normalize data before fit (will be used only if </a:t>
                      </a:r>
                      <a:r>
                        <a:rPr lang="en-GB" sz="1200" baseline="0" dirty="0" err="1" smtClean="0"/>
                        <a:t>fit_intercept</a:t>
                      </a:r>
                      <a:r>
                        <a:rPr lang="en-GB" sz="1200" baseline="0" dirty="0" smtClean="0"/>
                        <a:t> is True)</a:t>
                      </a:r>
                    </a:p>
                    <a:p>
                      <a:pPr marL="228600" indent="-228600">
                        <a:buFont typeface="+mj-lt"/>
                        <a:buAutoNum type="arabicPeriod"/>
                      </a:pPr>
                      <a:r>
                        <a:rPr lang="en-GB" sz="1200" baseline="0" dirty="0" smtClean="0"/>
                        <a:t>Copy X before fit</a:t>
                      </a:r>
                      <a:endParaRPr lang="en-IN" sz="1200" dirty="0"/>
                    </a:p>
                  </a:txBody>
                  <a:tcPr/>
                </a:tc>
                <a:extLst>
                  <a:ext uri="{0D108BD9-81ED-4DB2-BD59-A6C34878D82A}">
                    <a16:rowId xmlns:a16="http://schemas.microsoft.com/office/drawing/2014/main" val="2700323642"/>
                  </a:ext>
                </a:extLst>
              </a:tr>
              <a:tr h="849867">
                <a:tc>
                  <a:txBody>
                    <a:bodyPr/>
                    <a:lstStyle/>
                    <a:p>
                      <a:r>
                        <a:rPr lang="en-GB" sz="1200" dirty="0" smtClean="0"/>
                        <a:t>Ridge</a:t>
                      </a:r>
                      <a:endParaRPr lang="en-IN" sz="1200" dirty="0"/>
                    </a:p>
                  </a:txBody>
                  <a:tcPr/>
                </a:tc>
                <a:tc>
                  <a:txBody>
                    <a:bodyPr/>
                    <a:lstStyle/>
                    <a:p>
                      <a:pPr marL="228600" indent="-228600">
                        <a:buFont typeface="+mj-lt"/>
                        <a:buAutoNum type="arabicPeriod"/>
                      </a:pPr>
                      <a:r>
                        <a:rPr lang="en-GB" sz="1200" dirty="0" smtClean="0"/>
                        <a:t>Alpha (</a:t>
                      </a:r>
                      <a:r>
                        <a:rPr lang="en-GB" sz="1200" dirty="0" err="1" smtClean="0">
                          <a:solidFill>
                            <a:srgbClr val="FF0000"/>
                          </a:solidFill>
                        </a:rPr>
                        <a:t>def</a:t>
                      </a:r>
                      <a:r>
                        <a:rPr lang="en-GB" sz="1200" dirty="0" smtClean="0">
                          <a:solidFill>
                            <a:srgbClr val="FF0000"/>
                          </a:solidFill>
                        </a:rPr>
                        <a:t> =  1</a:t>
                      </a:r>
                      <a:r>
                        <a:rPr lang="en-GB" sz="1200" dirty="0" smtClean="0"/>
                        <a:t>) </a:t>
                      </a:r>
                      <a:endParaRPr lang="en-IN" sz="1200" dirty="0"/>
                    </a:p>
                  </a:txBody>
                  <a:tcPr/>
                </a:tc>
                <a:tc>
                  <a:txBody>
                    <a:bodyPr/>
                    <a:lstStyle/>
                    <a:p>
                      <a:pPr marL="228600" indent="-228600">
                        <a:buFont typeface="+mj-lt"/>
                        <a:buAutoNum type="arabicPeriod" startAt="2"/>
                      </a:pPr>
                      <a:r>
                        <a:rPr lang="en-GB" sz="1200" dirty="0" smtClean="0"/>
                        <a:t>Solver</a:t>
                      </a:r>
                      <a:endParaRPr lang="en-IN" sz="1200" dirty="0"/>
                    </a:p>
                  </a:txBody>
                  <a:tcPr/>
                </a:tc>
                <a:tc>
                  <a:txBody>
                    <a:bodyPr/>
                    <a:lstStyle/>
                    <a:p>
                      <a:pPr marL="228600" indent="-228600">
                        <a:buFont typeface="+mj-lt"/>
                        <a:buAutoNum type="arabicPeriod"/>
                      </a:pPr>
                      <a:r>
                        <a:rPr lang="en-GB" sz="1200" dirty="0" smtClean="0"/>
                        <a:t>As</a:t>
                      </a:r>
                      <a:r>
                        <a:rPr lang="en-GB" sz="1200" baseline="0" dirty="0" smtClean="0"/>
                        <a:t> per </a:t>
                      </a:r>
                      <a:r>
                        <a:rPr lang="en-GB" sz="1200" baseline="0" dirty="0" err="1" smtClean="0"/>
                        <a:t>req</a:t>
                      </a:r>
                      <a:endParaRPr lang="en-GB" sz="1200" dirty="0" smtClean="0"/>
                    </a:p>
                    <a:p>
                      <a:pPr marL="228600" indent="-228600">
                        <a:buFont typeface="+mj-lt"/>
                        <a:buAutoNum type="arabicPeriod"/>
                      </a:pPr>
                      <a:r>
                        <a:rPr lang="en-GB" sz="1200" dirty="0" smtClean="0"/>
                        <a:t>Seven options</a:t>
                      </a:r>
                      <a:r>
                        <a:rPr lang="en-GB" sz="1200" baseline="0" dirty="0" smtClean="0"/>
                        <a:t> (</a:t>
                      </a:r>
                      <a:r>
                        <a:rPr lang="en-GB" sz="1200" baseline="0" dirty="0" err="1" smtClean="0">
                          <a:solidFill>
                            <a:srgbClr val="FF0000"/>
                          </a:solidFill>
                        </a:rPr>
                        <a:t>def</a:t>
                      </a:r>
                      <a:r>
                        <a:rPr lang="en-GB" sz="1200" baseline="0" dirty="0" smtClean="0">
                          <a:solidFill>
                            <a:srgbClr val="FF0000"/>
                          </a:solidFill>
                        </a:rPr>
                        <a:t> =</a:t>
                      </a:r>
                      <a:r>
                        <a:rPr lang="en-GB" sz="1200" baseline="0" dirty="0" smtClean="0"/>
                        <a:t> </a:t>
                      </a:r>
                      <a:r>
                        <a:rPr lang="en-GB" sz="1200" baseline="0" dirty="0" smtClean="0">
                          <a:solidFill>
                            <a:srgbClr val="FF0000"/>
                          </a:solidFill>
                        </a:rPr>
                        <a:t>auto</a:t>
                      </a:r>
                      <a:r>
                        <a:rPr lang="en-GB" sz="1200" baseline="0" dirty="0" smtClean="0"/>
                        <a:t>)</a:t>
                      </a:r>
                      <a:endParaRPr lang="en-IN" sz="1200" dirty="0"/>
                    </a:p>
                  </a:txBody>
                  <a:tcPr/>
                </a:tc>
                <a:tc>
                  <a:txBody>
                    <a:bodyPr/>
                    <a:lstStyle/>
                    <a:p>
                      <a:pPr marL="228600" indent="-228600">
                        <a:buFont typeface="+mj-lt"/>
                        <a:buAutoNum type="arabicPeriod"/>
                      </a:pPr>
                      <a:r>
                        <a:rPr lang="en-GB" sz="1200" dirty="0" smtClean="0"/>
                        <a:t>Severity- degree of penalty.</a:t>
                      </a:r>
                      <a:r>
                        <a:rPr lang="en-GB" sz="1200" baseline="0" dirty="0" smtClean="0"/>
                        <a:t> Larger Alpha more constrained the model parameters will be</a:t>
                      </a:r>
                    </a:p>
                    <a:p>
                      <a:pPr marL="228600" indent="-228600">
                        <a:buFont typeface="+mj-lt"/>
                        <a:buAutoNum type="arabicPeriod"/>
                      </a:pPr>
                      <a:r>
                        <a:rPr lang="en-GB" sz="1200" baseline="0" dirty="0" smtClean="0"/>
                        <a:t>Solver – optimization technique. Includes  </a:t>
                      </a:r>
                      <a:r>
                        <a:rPr lang="en-IN" sz="1200" dirty="0" smtClean="0">
                          <a:solidFill>
                            <a:srgbClr val="FF0000"/>
                          </a:solidFill>
                        </a:rPr>
                        <a:t>'auto', </a:t>
                      </a:r>
                      <a:r>
                        <a:rPr lang="en-IN" sz="1200" dirty="0" smtClean="0"/>
                        <a:t>'</a:t>
                      </a:r>
                      <a:r>
                        <a:rPr lang="en-IN" sz="1200" dirty="0" err="1" smtClean="0"/>
                        <a:t>svd</a:t>
                      </a:r>
                      <a:r>
                        <a:rPr lang="en-IN" sz="1200" dirty="0" smtClean="0"/>
                        <a:t>', '</a:t>
                      </a:r>
                      <a:r>
                        <a:rPr lang="en-IN" sz="1200" dirty="0" err="1" smtClean="0"/>
                        <a:t>cholesky</a:t>
                      </a:r>
                      <a:r>
                        <a:rPr lang="en-IN" sz="1200" dirty="0" smtClean="0"/>
                        <a:t>', '</a:t>
                      </a:r>
                      <a:r>
                        <a:rPr lang="en-IN" sz="1200" dirty="0" err="1" smtClean="0"/>
                        <a:t>lsqr</a:t>
                      </a:r>
                      <a:r>
                        <a:rPr lang="en-IN" sz="1200" dirty="0" smtClean="0"/>
                        <a:t>', '</a:t>
                      </a:r>
                      <a:r>
                        <a:rPr lang="en-IN" sz="1200" dirty="0" err="1" smtClean="0"/>
                        <a:t>sparse_cg</a:t>
                      </a:r>
                      <a:r>
                        <a:rPr lang="en-IN" sz="1200" dirty="0" smtClean="0"/>
                        <a:t>', 'sag', 'saga'</a:t>
                      </a:r>
                      <a:endParaRPr lang="en-IN" sz="1200" dirty="0"/>
                    </a:p>
                  </a:txBody>
                  <a:tcPr/>
                </a:tc>
                <a:extLst>
                  <a:ext uri="{0D108BD9-81ED-4DB2-BD59-A6C34878D82A}">
                    <a16:rowId xmlns:a16="http://schemas.microsoft.com/office/drawing/2014/main" val="4099658644"/>
                  </a:ext>
                </a:extLst>
              </a:tr>
              <a:tr h="661008">
                <a:tc>
                  <a:txBody>
                    <a:bodyPr/>
                    <a:lstStyle/>
                    <a:p>
                      <a:r>
                        <a:rPr lang="en-GB" sz="1200" dirty="0" smtClean="0"/>
                        <a:t>Lasso</a:t>
                      </a:r>
                      <a:endParaRPr lang="en-IN" sz="1200" dirty="0"/>
                    </a:p>
                  </a:txBody>
                  <a:tcPr/>
                </a:tc>
                <a:tc>
                  <a:txBody>
                    <a:bodyPr/>
                    <a:lstStyle/>
                    <a:p>
                      <a:pPr marL="228600" indent="-228600">
                        <a:buAutoNum type="arabicPeriod"/>
                      </a:pPr>
                      <a:r>
                        <a:rPr lang="en-GB" sz="1200" baseline="0" dirty="0" smtClean="0"/>
                        <a:t>Alpha (</a:t>
                      </a:r>
                      <a:r>
                        <a:rPr lang="en-GB" sz="1200" baseline="0" dirty="0" err="1" smtClean="0">
                          <a:solidFill>
                            <a:srgbClr val="FF0000"/>
                          </a:solidFill>
                        </a:rPr>
                        <a:t>def</a:t>
                      </a:r>
                      <a:r>
                        <a:rPr lang="en-GB" sz="1200" baseline="0" dirty="0" smtClean="0">
                          <a:solidFill>
                            <a:srgbClr val="FF0000"/>
                          </a:solidFill>
                        </a:rPr>
                        <a:t> = 1</a:t>
                      </a:r>
                      <a:r>
                        <a:rPr lang="en-GB" sz="1200" baseline="0" dirty="0" smtClean="0"/>
                        <a:t>)</a:t>
                      </a:r>
                      <a:endParaRPr lang="en-IN" sz="1200" dirty="0"/>
                    </a:p>
                  </a:txBody>
                  <a:tcPr/>
                </a:tc>
                <a:tc>
                  <a:txBody>
                    <a:bodyPr/>
                    <a:lstStyle/>
                    <a:p>
                      <a:pPr algn="ctr"/>
                      <a:endParaRPr lang="en-IN" sz="1200" dirty="0"/>
                    </a:p>
                  </a:txBody>
                  <a:tcPr/>
                </a:tc>
                <a:tc>
                  <a:txBody>
                    <a:bodyPr/>
                    <a:lstStyle/>
                    <a:p>
                      <a:pPr algn="ctr"/>
                      <a:endParaRPr lang="en-IN" sz="1200" dirty="0"/>
                    </a:p>
                  </a:txBody>
                  <a:tcPr/>
                </a:tc>
                <a:tc>
                  <a:txBody>
                    <a:bodyPr/>
                    <a:lstStyle/>
                    <a:p>
                      <a:pPr marL="228600" indent="-228600">
                        <a:buFont typeface="+mj-lt"/>
                        <a:buAutoNum type="arabicPeriod"/>
                      </a:pPr>
                      <a:r>
                        <a:rPr lang="en-GB" sz="1200" dirty="0" smtClean="0"/>
                        <a:t>Same as above</a:t>
                      </a:r>
                      <a:endParaRPr lang="en-IN" sz="1200" dirty="0"/>
                    </a:p>
                  </a:txBody>
                  <a:tcPr/>
                </a:tc>
                <a:extLst>
                  <a:ext uri="{0D108BD9-81ED-4DB2-BD59-A6C34878D82A}">
                    <a16:rowId xmlns:a16="http://schemas.microsoft.com/office/drawing/2014/main" val="4032735270"/>
                  </a:ext>
                </a:extLst>
              </a:tr>
              <a:tr h="1227585">
                <a:tc>
                  <a:txBody>
                    <a:bodyPr/>
                    <a:lstStyle/>
                    <a:p>
                      <a:r>
                        <a:rPr lang="en-GB" sz="1200" dirty="0" smtClean="0"/>
                        <a:t>KNN</a:t>
                      </a:r>
                      <a:endParaRPr lang="en-IN" sz="1200" dirty="0"/>
                    </a:p>
                  </a:txBody>
                  <a:tcPr/>
                </a:tc>
                <a:tc>
                  <a:txBody>
                    <a:bodyPr/>
                    <a:lstStyle/>
                    <a:p>
                      <a:pPr marL="228600" indent="-228600">
                        <a:buFont typeface="+mj-lt"/>
                        <a:buAutoNum type="arabicPeriod"/>
                      </a:pPr>
                      <a:r>
                        <a:rPr lang="en-GB" sz="1200" dirty="0" err="1" smtClean="0"/>
                        <a:t>n_neighbours</a:t>
                      </a:r>
                      <a:r>
                        <a:rPr lang="en-GB" sz="1200" dirty="0" smtClean="0"/>
                        <a:t> (</a:t>
                      </a:r>
                      <a:r>
                        <a:rPr lang="en-GB" sz="1200" dirty="0" err="1" smtClean="0">
                          <a:solidFill>
                            <a:srgbClr val="FF0000"/>
                          </a:solidFill>
                        </a:rPr>
                        <a:t>def</a:t>
                      </a:r>
                      <a:r>
                        <a:rPr lang="en-GB" sz="1200" dirty="0" smtClean="0">
                          <a:solidFill>
                            <a:srgbClr val="FF0000"/>
                          </a:solidFill>
                        </a:rPr>
                        <a:t> = 5</a:t>
                      </a:r>
                      <a:r>
                        <a:rPr lang="en-GB" sz="1200" dirty="0" smtClean="0"/>
                        <a:t>)</a:t>
                      </a:r>
                      <a:endParaRPr lang="en-IN" sz="1200" dirty="0"/>
                    </a:p>
                  </a:txBody>
                  <a:tcPr/>
                </a:tc>
                <a:tc>
                  <a:txBody>
                    <a:bodyPr/>
                    <a:lstStyle/>
                    <a:p>
                      <a:pPr marL="228600" indent="-228600">
                        <a:buFont typeface="+mj-lt"/>
                        <a:buAutoNum type="arabicPeriod" startAt="2"/>
                      </a:pPr>
                      <a:r>
                        <a:rPr lang="en-GB" sz="1200" dirty="0" smtClean="0"/>
                        <a:t>Weights</a:t>
                      </a:r>
                    </a:p>
                    <a:p>
                      <a:pPr marL="228600" indent="-228600">
                        <a:buFont typeface="+mj-lt"/>
                        <a:buAutoNum type="arabicPeriod" startAt="2"/>
                      </a:pPr>
                      <a:r>
                        <a:rPr lang="en-GB" sz="1200" dirty="0" smtClean="0"/>
                        <a:t>Algorithm</a:t>
                      </a:r>
                    </a:p>
                    <a:p>
                      <a:endParaRPr lang="en-IN" sz="1200" dirty="0"/>
                    </a:p>
                  </a:txBody>
                  <a:tcPr/>
                </a:tc>
                <a:tc>
                  <a:txBody>
                    <a:bodyPr/>
                    <a:lstStyle/>
                    <a:p>
                      <a:pPr marL="228600" indent="-228600">
                        <a:buAutoNum type="arabicPeriod"/>
                      </a:pPr>
                      <a:r>
                        <a:rPr lang="en-GB" sz="1200" dirty="0" smtClean="0"/>
                        <a:t>1</a:t>
                      </a:r>
                      <a:r>
                        <a:rPr lang="en-GB" sz="1200" baseline="0" dirty="0" smtClean="0"/>
                        <a:t> to number of data points. Default</a:t>
                      </a:r>
                      <a:endParaRPr lang="en-IN" sz="1200" baseline="0" dirty="0" smtClean="0">
                        <a:solidFill>
                          <a:srgbClr val="FF0000"/>
                        </a:solidFill>
                      </a:endParaRPr>
                    </a:p>
                    <a:p>
                      <a:pPr marL="228600" indent="-228600">
                        <a:buAutoNum type="arabicPeriod"/>
                      </a:pPr>
                      <a:r>
                        <a:rPr lang="en-GB" sz="1200" baseline="0" dirty="0" smtClean="0"/>
                        <a:t>Infinity</a:t>
                      </a:r>
                    </a:p>
                    <a:p>
                      <a:pPr marL="228600" indent="-228600">
                        <a:buAutoNum type="arabicPeriod"/>
                      </a:pPr>
                      <a:r>
                        <a:rPr lang="en-GB" sz="1200" baseline="0" dirty="0" smtClean="0"/>
                        <a:t>Four options</a:t>
                      </a:r>
                    </a:p>
                  </a:txBody>
                  <a:tcPr/>
                </a:tc>
                <a:tc>
                  <a:txBody>
                    <a:bodyPr/>
                    <a:lstStyle/>
                    <a:p>
                      <a:pPr marL="228600" indent="-228600">
                        <a:buAutoNum type="arabicPeriod"/>
                      </a:pPr>
                      <a:r>
                        <a:rPr lang="en-GB" sz="1200" dirty="0" smtClean="0"/>
                        <a:t>To fix number of neighbours to consider for classifying</a:t>
                      </a:r>
                      <a:r>
                        <a:rPr lang="en-GB" sz="1200" baseline="0" dirty="0" smtClean="0"/>
                        <a:t> a query point</a:t>
                      </a:r>
                    </a:p>
                    <a:p>
                      <a:pPr marL="228600" indent="-228600">
                        <a:buAutoNum type="arabicPeriod"/>
                      </a:pPr>
                      <a:r>
                        <a:rPr lang="en-GB" sz="1200" baseline="0" dirty="0" smtClean="0"/>
                        <a:t>To assign weights to the neighbouring points (</a:t>
                      </a:r>
                      <a:r>
                        <a:rPr lang="en-GB" sz="1200" baseline="0" dirty="0" err="1" smtClean="0">
                          <a:solidFill>
                            <a:srgbClr val="FF0000"/>
                          </a:solidFill>
                        </a:rPr>
                        <a:t>def</a:t>
                      </a:r>
                      <a:r>
                        <a:rPr lang="en-GB" sz="1200" baseline="0" dirty="0" smtClean="0">
                          <a:solidFill>
                            <a:srgbClr val="FF0000"/>
                          </a:solidFill>
                        </a:rPr>
                        <a:t> = uniform</a:t>
                      </a:r>
                      <a:r>
                        <a:rPr lang="en-GB" sz="1200" baseline="0" dirty="0" smtClean="0"/>
                        <a:t>)</a:t>
                      </a:r>
                    </a:p>
                    <a:p>
                      <a:pPr marL="228600" indent="-228600">
                        <a:buAutoNum type="arabicPeriod"/>
                      </a:pPr>
                      <a:r>
                        <a:rPr lang="en-GB" sz="1200" baseline="0" dirty="0" smtClean="0"/>
                        <a:t>To choose from </a:t>
                      </a:r>
                      <a:r>
                        <a:rPr lang="en-IN" sz="1200" dirty="0" smtClean="0"/>
                        <a:t>'</a:t>
                      </a:r>
                      <a:r>
                        <a:rPr lang="en-IN" sz="1200" dirty="0" smtClean="0">
                          <a:solidFill>
                            <a:srgbClr val="FF0000"/>
                          </a:solidFill>
                        </a:rPr>
                        <a:t>auto</a:t>
                      </a:r>
                      <a:r>
                        <a:rPr lang="en-IN" sz="1200" dirty="0" smtClean="0"/>
                        <a:t>', '</a:t>
                      </a:r>
                      <a:r>
                        <a:rPr lang="en-IN" sz="1200" dirty="0" err="1" smtClean="0"/>
                        <a:t>ball_tree</a:t>
                      </a:r>
                      <a:r>
                        <a:rPr lang="en-IN" sz="1200" dirty="0" smtClean="0"/>
                        <a:t>', '</a:t>
                      </a:r>
                      <a:r>
                        <a:rPr lang="en-IN" sz="1200" dirty="0" err="1" smtClean="0"/>
                        <a:t>kd_tree</a:t>
                      </a:r>
                      <a:r>
                        <a:rPr lang="en-IN" sz="1200" dirty="0" smtClean="0"/>
                        <a:t>', 'brute‘. May</a:t>
                      </a:r>
                      <a:r>
                        <a:rPr lang="en-IN" sz="1200" baseline="0" dirty="0" smtClean="0"/>
                        <a:t> make training faster</a:t>
                      </a:r>
                      <a:endParaRPr lang="en-IN" sz="1200" dirty="0"/>
                    </a:p>
                  </a:txBody>
                  <a:tcPr/>
                </a:tc>
                <a:extLst>
                  <a:ext uri="{0D108BD9-81ED-4DB2-BD59-A6C34878D82A}">
                    <a16:rowId xmlns:a16="http://schemas.microsoft.com/office/drawing/2014/main" val="62597401"/>
                  </a:ext>
                </a:extLst>
              </a:tr>
              <a:tr h="1038726">
                <a:tc>
                  <a:txBody>
                    <a:bodyPr/>
                    <a:lstStyle/>
                    <a:p>
                      <a:r>
                        <a:rPr lang="en-GB" sz="1200" dirty="0" smtClean="0"/>
                        <a:t>SVC</a:t>
                      </a:r>
                      <a:endParaRPr lang="en-IN" sz="1200" dirty="0"/>
                    </a:p>
                  </a:txBody>
                  <a:tcPr/>
                </a:tc>
                <a:tc>
                  <a:txBody>
                    <a:bodyPr/>
                    <a:lstStyle/>
                    <a:p>
                      <a:pPr marL="228600" indent="-228600">
                        <a:buAutoNum type="arabicPeriod"/>
                      </a:pPr>
                      <a:r>
                        <a:rPr lang="en-GB" sz="1200" baseline="0" dirty="0" smtClean="0"/>
                        <a:t>C (</a:t>
                      </a:r>
                      <a:r>
                        <a:rPr lang="en-GB" sz="1200" baseline="0" dirty="0" err="1" smtClean="0">
                          <a:solidFill>
                            <a:srgbClr val="FF0000"/>
                          </a:solidFill>
                        </a:rPr>
                        <a:t>def</a:t>
                      </a:r>
                      <a:r>
                        <a:rPr lang="en-GB" sz="1200" baseline="0" dirty="0" smtClean="0">
                          <a:solidFill>
                            <a:srgbClr val="FF0000"/>
                          </a:solidFill>
                        </a:rPr>
                        <a:t> = 1</a:t>
                      </a:r>
                      <a:r>
                        <a:rPr lang="en-GB" sz="1200" baseline="0" dirty="0" smtClean="0"/>
                        <a:t>)</a:t>
                      </a:r>
                    </a:p>
                    <a:p>
                      <a:pPr marL="228600" indent="-228600">
                        <a:buAutoNum type="arabicPeriod"/>
                      </a:pPr>
                      <a:r>
                        <a:rPr lang="en-GB" sz="1200" baseline="0" dirty="0" smtClean="0"/>
                        <a:t>Kernel (</a:t>
                      </a:r>
                      <a:r>
                        <a:rPr lang="en-GB" sz="1200" baseline="0" dirty="0" err="1" smtClean="0">
                          <a:solidFill>
                            <a:srgbClr val="FF0000"/>
                          </a:solidFill>
                        </a:rPr>
                        <a:t>def</a:t>
                      </a:r>
                      <a:r>
                        <a:rPr lang="en-GB" sz="1200" baseline="0" dirty="0" smtClean="0">
                          <a:solidFill>
                            <a:srgbClr val="FF0000"/>
                          </a:solidFill>
                        </a:rPr>
                        <a:t> = </a:t>
                      </a:r>
                      <a:r>
                        <a:rPr lang="en-GB" sz="1200" baseline="0" dirty="0" err="1" smtClean="0">
                          <a:solidFill>
                            <a:srgbClr val="FF0000"/>
                          </a:solidFill>
                        </a:rPr>
                        <a:t>rbf</a:t>
                      </a:r>
                      <a:r>
                        <a:rPr lang="en-GB" sz="1200" baseline="0" dirty="0" smtClean="0"/>
                        <a:t>)</a:t>
                      </a:r>
                    </a:p>
                  </a:txBody>
                  <a:tcPr/>
                </a:tc>
                <a:tc>
                  <a:txBody>
                    <a:bodyPr/>
                    <a:lstStyle/>
                    <a:p>
                      <a:pPr marL="228600" indent="-228600">
                        <a:buFont typeface="+mj-lt"/>
                        <a:buAutoNum type="arabicPeriod" startAt="3"/>
                      </a:pPr>
                      <a:r>
                        <a:rPr lang="en-GB" sz="1200" baseline="0" dirty="0" smtClean="0"/>
                        <a:t>gamma</a:t>
                      </a:r>
                    </a:p>
                    <a:p>
                      <a:pPr marL="228600" indent="-228600">
                        <a:buFont typeface="+mj-lt"/>
                        <a:buAutoNum type="arabicPeriod" startAt="3"/>
                      </a:pPr>
                      <a:r>
                        <a:rPr lang="en-GB" sz="1200" baseline="0" dirty="0" smtClean="0"/>
                        <a:t>degree</a:t>
                      </a:r>
                    </a:p>
                    <a:p>
                      <a:endParaRPr lang="en-IN" sz="1200" dirty="0"/>
                    </a:p>
                  </a:txBody>
                  <a:tcPr/>
                </a:tc>
                <a:tc>
                  <a:txBody>
                    <a:bodyPr/>
                    <a:lstStyle/>
                    <a:p>
                      <a:pPr marL="228600" indent="-228600">
                        <a:buAutoNum type="arabicPeriod"/>
                      </a:pPr>
                      <a:r>
                        <a:rPr lang="en-GB" sz="1200" dirty="0" smtClean="0"/>
                        <a:t>As per </a:t>
                      </a:r>
                      <a:r>
                        <a:rPr lang="en-GB" sz="1200" dirty="0" err="1" smtClean="0"/>
                        <a:t>req</a:t>
                      </a:r>
                      <a:endParaRPr lang="en-GB" sz="1200" dirty="0" smtClean="0"/>
                    </a:p>
                    <a:p>
                      <a:pPr marL="228600" indent="-228600">
                        <a:buAutoNum type="arabicPeriod"/>
                      </a:pPr>
                      <a:r>
                        <a:rPr lang="en-GB" sz="1200" dirty="0" smtClean="0"/>
                        <a:t>Options</a:t>
                      </a:r>
                    </a:p>
                    <a:p>
                      <a:pPr marL="228600" indent="-228600">
                        <a:buAutoNum type="arabicPeriod"/>
                      </a:pPr>
                      <a:r>
                        <a:rPr lang="en-GB" sz="1200" dirty="0" smtClean="0"/>
                        <a:t>Infinity</a:t>
                      </a:r>
                    </a:p>
                    <a:p>
                      <a:pPr marL="228600" indent="-228600">
                        <a:buAutoNum type="arabicPeriod"/>
                      </a:pPr>
                      <a:r>
                        <a:rPr lang="en-GB" sz="1200" dirty="0" smtClean="0"/>
                        <a:t>infinity</a:t>
                      </a:r>
                      <a:endParaRPr lang="en-IN" sz="1200" dirty="0"/>
                    </a:p>
                  </a:txBody>
                  <a:tcPr/>
                </a:tc>
                <a:tc>
                  <a:txBody>
                    <a:bodyPr/>
                    <a:lstStyle/>
                    <a:p>
                      <a:r>
                        <a:rPr lang="en-GB" sz="1200" dirty="0" smtClean="0"/>
                        <a:t>1.Control</a:t>
                      </a:r>
                      <a:r>
                        <a:rPr lang="en-GB" sz="1200" baseline="0" dirty="0" smtClean="0"/>
                        <a:t> the degree of softness in soft margin SVM</a:t>
                      </a:r>
                    </a:p>
                    <a:p>
                      <a:r>
                        <a:rPr lang="en-GB" sz="1200" baseline="0" dirty="0" smtClean="0"/>
                        <a:t>2. Nonlinear function to benefit from higher dimensional space</a:t>
                      </a:r>
                    </a:p>
                    <a:p>
                      <a:r>
                        <a:rPr lang="en-GB" sz="1200" baseline="0" dirty="0" smtClean="0"/>
                        <a:t>3. Define curvature of the model </a:t>
                      </a:r>
                    </a:p>
                    <a:p>
                      <a:r>
                        <a:rPr lang="en-GB" sz="1200" dirty="0" smtClean="0"/>
                        <a:t>4. Degree of polynomial</a:t>
                      </a:r>
                      <a:r>
                        <a:rPr lang="en-GB" sz="1200" baseline="0" dirty="0" smtClean="0"/>
                        <a:t> kernel function if used</a:t>
                      </a:r>
                      <a:endParaRPr lang="en-IN" sz="1200" dirty="0"/>
                    </a:p>
                  </a:txBody>
                  <a:tcPr/>
                </a:tc>
                <a:extLst>
                  <a:ext uri="{0D108BD9-81ED-4DB2-BD59-A6C34878D82A}">
                    <a16:rowId xmlns:a16="http://schemas.microsoft.com/office/drawing/2014/main" val="2197704905"/>
                  </a:ext>
                </a:extLst>
              </a:tr>
            </a:tbl>
          </a:graphicData>
        </a:graphic>
      </p:graphicFrame>
    </p:spTree>
    <p:extLst>
      <p:ext uri="{BB962C8B-B14F-4D97-AF65-F5344CB8AC3E}">
        <p14:creationId xmlns:p14="http://schemas.microsoft.com/office/powerpoint/2010/main" val="1917060886"/>
      </p:ext>
    </p:extLst>
  </p:cSld>
  <p:clrMapOvr>
    <a:masterClrMapping/>
  </p:clrMapOvr>
  <p:transition spd="med">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35160410"/>
              </p:ext>
            </p:extLst>
          </p:nvPr>
        </p:nvGraphicFramePr>
        <p:xfrm>
          <a:off x="251520" y="1052736"/>
          <a:ext cx="8568953" cy="5112568"/>
        </p:xfrm>
        <a:graphic>
          <a:graphicData uri="http://schemas.openxmlformats.org/drawingml/2006/table">
            <a:tbl>
              <a:tblPr firstRow="1" bandRow="1">
                <a:tableStyleId>{5C22544A-7EE6-4342-B048-85BDC9FD1C3A}</a:tableStyleId>
              </a:tblPr>
              <a:tblGrid>
                <a:gridCol w="1110790">
                  <a:extLst>
                    <a:ext uri="{9D8B030D-6E8A-4147-A177-3AD203B41FA5}">
                      <a16:colId xmlns:a16="http://schemas.microsoft.com/office/drawing/2014/main" val="2525340140"/>
                    </a:ext>
                  </a:extLst>
                </a:gridCol>
                <a:gridCol w="1269475">
                  <a:extLst>
                    <a:ext uri="{9D8B030D-6E8A-4147-A177-3AD203B41FA5}">
                      <a16:colId xmlns:a16="http://schemas.microsoft.com/office/drawing/2014/main" val="3875203416"/>
                    </a:ext>
                  </a:extLst>
                </a:gridCol>
                <a:gridCol w="1348817">
                  <a:extLst>
                    <a:ext uri="{9D8B030D-6E8A-4147-A177-3AD203B41FA5}">
                      <a16:colId xmlns:a16="http://schemas.microsoft.com/office/drawing/2014/main" val="810052888"/>
                    </a:ext>
                  </a:extLst>
                </a:gridCol>
                <a:gridCol w="1428159">
                  <a:extLst>
                    <a:ext uri="{9D8B030D-6E8A-4147-A177-3AD203B41FA5}">
                      <a16:colId xmlns:a16="http://schemas.microsoft.com/office/drawing/2014/main" val="3915053465"/>
                    </a:ext>
                  </a:extLst>
                </a:gridCol>
                <a:gridCol w="3411712">
                  <a:extLst>
                    <a:ext uri="{9D8B030D-6E8A-4147-A177-3AD203B41FA5}">
                      <a16:colId xmlns:a16="http://schemas.microsoft.com/office/drawing/2014/main" val="2411699957"/>
                    </a:ext>
                  </a:extLst>
                </a:gridCol>
              </a:tblGrid>
              <a:tr h="329843">
                <a:tc>
                  <a:txBody>
                    <a:bodyPr/>
                    <a:lstStyle/>
                    <a:p>
                      <a:r>
                        <a:rPr lang="en-GB" sz="1400" dirty="0" err="1" smtClean="0"/>
                        <a:t>Algos</a:t>
                      </a:r>
                      <a:endParaRPr lang="en-IN" sz="1400" dirty="0"/>
                    </a:p>
                  </a:txBody>
                  <a:tcPr/>
                </a:tc>
                <a:tc gridSpan="4">
                  <a:txBody>
                    <a:bodyPr/>
                    <a:lstStyle/>
                    <a:p>
                      <a:pPr algn="ctr"/>
                      <a:r>
                        <a:rPr lang="en-GB" sz="1400" dirty="0" smtClean="0"/>
                        <a:t>Hyper Parameters </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2007808528"/>
                  </a:ext>
                </a:extLst>
              </a:tr>
              <a:tr h="329843">
                <a:tc>
                  <a:txBody>
                    <a:bodyPr/>
                    <a:lstStyle/>
                    <a:p>
                      <a:endParaRPr lang="en-GB" sz="1400" dirty="0" smtClean="0"/>
                    </a:p>
                  </a:txBody>
                  <a:tcPr/>
                </a:tc>
                <a:tc>
                  <a:txBody>
                    <a:bodyPr/>
                    <a:lstStyle/>
                    <a:p>
                      <a:pPr algn="ctr"/>
                      <a:r>
                        <a:rPr lang="en-GB" sz="1400" b="1" dirty="0" smtClean="0"/>
                        <a:t>Most used</a:t>
                      </a:r>
                      <a:endParaRPr lang="en-GB" sz="1400" b="1" baseline="0" dirty="0" smtClean="0"/>
                    </a:p>
                  </a:txBody>
                  <a:tcPr/>
                </a:tc>
                <a:tc>
                  <a:txBody>
                    <a:bodyPr/>
                    <a:lstStyle/>
                    <a:p>
                      <a:pPr algn="ctr"/>
                      <a:r>
                        <a:rPr lang="en-GB" sz="1400" b="1" dirty="0" smtClean="0"/>
                        <a:t>Others</a:t>
                      </a:r>
                    </a:p>
                  </a:txBody>
                  <a:tcPr/>
                </a:tc>
                <a:tc>
                  <a:txBody>
                    <a:bodyPr/>
                    <a:lstStyle/>
                    <a:p>
                      <a:pPr algn="ctr"/>
                      <a:r>
                        <a:rPr lang="en-GB" sz="1400" b="1" dirty="0" smtClean="0"/>
                        <a:t>Range</a:t>
                      </a:r>
                      <a:endParaRPr lang="en-IN" sz="1400" b="1" dirty="0"/>
                    </a:p>
                  </a:txBody>
                  <a:tcPr/>
                </a:tc>
                <a:tc>
                  <a:txBody>
                    <a:bodyPr/>
                    <a:lstStyle/>
                    <a:p>
                      <a:pPr algn="ctr"/>
                      <a:r>
                        <a:rPr lang="en-GB" sz="1400" b="1" dirty="0" smtClean="0"/>
                        <a:t>Purpose</a:t>
                      </a:r>
                      <a:endParaRPr lang="en-IN" sz="1400" b="1" dirty="0"/>
                    </a:p>
                  </a:txBody>
                  <a:tcPr/>
                </a:tc>
                <a:extLst>
                  <a:ext uri="{0D108BD9-81ED-4DB2-BD59-A6C34878D82A}">
                    <a16:rowId xmlns:a16="http://schemas.microsoft.com/office/drawing/2014/main" val="1235104751"/>
                  </a:ext>
                </a:extLst>
              </a:tr>
              <a:tr h="1682200">
                <a:tc>
                  <a:txBody>
                    <a:bodyPr/>
                    <a:lstStyle/>
                    <a:p>
                      <a:r>
                        <a:rPr lang="en-GB" sz="1200" dirty="0" smtClean="0"/>
                        <a:t>Decision Tree classifier</a:t>
                      </a:r>
                      <a:endParaRPr lang="en-IN" sz="1200" dirty="0"/>
                    </a:p>
                  </a:txBody>
                  <a:tcPr/>
                </a:tc>
                <a:tc>
                  <a:txBody>
                    <a:bodyPr/>
                    <a:lstStyle/>
                    <a:p>
                      <a:r>
                        <a:rPr lang="en-GB" sz="1200" dirty="0" smtClean="0"/>
                        <a:t>1. </a:t>
                      </a:r>
                      <a:r>
                        <a:rPr lang="en-GB" sz="1200" dirty="0" err="1" smtClean="0"/>
                        <a:t>max_depth</a:t>
                      </a:r>
                      <a:r>
                        <a:rPr lang="en-GB" sz="1200" dirty="0" smtClean="0"/>
                        <a:t> (</a:t>
                      </a:r>
                      <a:r>
                        <a:rPr lang="en-GB" sz="1200" dirty="0" err="1" smtClean="0">
                          <a:solidFill>
                            <a:srgbClr val="FF0000"/>
                          </a:solidFill>
                        </a:rPr>
                        <a:t>def</a:t>
                      </a:r>
                      <a:r>
                        <a:rPr lang="en-GB" sz="1200" baseline="0" dirty="0" smtClean="0">
                          <a:solidFill>
                            <a:srgbClr val="FF0000"/>
                          </a:solidFill>
                        </a:rPr>
                        <a:t> = 1</a:t>
                      </a:r>
                      <a:r>
                        <a:rPr lang="en-GB" sz="1200" baseline="0" dirty="0" smtClean="0"/>
                        <a:t>)</a:t>
                      </a:r>
                      <a:endParaRPr lang="en-IN" sz="1200" dirty="0"/>
                    </a:p>
                  </a:txBody>
                  <a:tcPr/>
                </a:tc>
                <a:tc>
                  <a:txBody>
                    <a:bodyPr/>
                    <a:lstStyle/>
                    <a:p>
                      <a:pPr marL="228600" indent="-228600">
                        <a:buFont typeface="+mj-lt"/>
                        <a:buAutoNum type="arabicPeriod" startAt="2"/>
                      </a:pPr>
                      <a:r>
                        <a:rPr lang="en-GB" sz="1200" dirty="0" smtClean="0"/>
                        <a:t>Criterion</a:t>
                      </a:r>
                    </a:p>
                    <a:p>
                      <a:pPr marL="228600" indent="-228600">
                        <a:buFont typeface="+mj-lt"/>
                        <a:buAutoNum type="arabicPeriod" startAt="2"/>
                      </a:pPr>
                      <a:r>
                        <a:rPr lang="en-GB" sz="1200" dirty="0" err="1" smtClean="0"/>
                        <a:t>max_features</a:t>
                      </a:r>
                      <a:endParaRPr lang="en-GB" sz="1200" dirty="0" smtClean="0"/>
                    </a:p>
                    <a:p>
                      <a:pPr marL="228600" indent="-228600">
                        <a:buFont typeface="+mj-lt"/>
                        <a:buAutoNum type="arabicPeriod" startAt="2"/>
                      </a:pPr>
                      <a:r>
                        <a:rPr lang="en-GB" sz="1200" dirty="0" err="1" smtClean="0"/>
                        <a:t>max_leaf_nodes</a:t>
                      </a:r>
                      <a:endParaRPr lang="en-GB" sz="1200" dirty="0" smtClean="0"/>
                    </a:p>
                    <a:p>
                      <a:pPr marL="228600" indent="-228600">
                        <a:buFont typeface="+mj-lt"/>
                        <a:buAutoNum type="arabicPeriod" startAt="2"/>
                      </a:pPr>
                      <a:r>
                        <a:rPr lang="en-GB" sz="1200" dirty="0" err="1" smtClean="0"/>
                        <a:t>min_sample_leaf</a:t>
                      </a:r>
                      <a:endParaRPr lang="en-IN" sz="1200" dirty="0" smtClean="0"/>
                    </a:p>
                    <a:p>
                      <a:endParaRPr lang="en-IN" sz="1200" dirty="0"/>
                    </a:p>
                  </a:txBody>
                  <a:tcPr/>
                </a:tc>
                <a:tc>
                  <a:txBody>
                    <a:bodyPr/>
                    <a:lstStyle/>
                    <a:p>
                      <a:pPr marL="228600" indent="-228600">
                        <a:buFont typeface="+mj-lt"/>
                        <a:buAutoNum type="arabicPeriod"/>
                      </a:pPr>
                      <a:r>
                        <a:rPr lang="en-GB" sz="1200" dirty="0" smtClean="0"/>
                        <a:t>1 to as many</a:t>
                      </a:r>
                    </a:p>
                    <a:p>
                      <a:pPr marL="228600" indent="-228600">
                        <a:buFont typeface="+mj-lt"/>
                        <a:buAutoNum type="arabicPeriod"/>
                      </a:pPr>
                      <a:r>
                        <a:rPr lang="en-GB" sz="1200" dirty="0" smtClean="0"/>
                        <a:t>Two options “</a:t>
                      </a:r>
                      <a:r>
                        <a:rPr lang="en-GB" sz="1200" dirty="0" smtClean="0">
                          <a:solidFill>
                            <a:srgbClr val="FF0000"/>
                          </a:solidFill>
                        </a:rPr>
                        <a:t>Gini</a:t>
                      </a:r>
                      <a:r>
                        <a:rPr lang="en-GB" sz="1200" dirty="0" smtClean="0"/>
                        <a:t>”, “Entropy”</a:t>
                      </a:r>
                    </a:p>
                    <a:p>
                      <a:pPr marL="228600" indent="-228600">
                        <a:buFont typeface="+mj-lt"/>
                        <a:buAutoNum type="arabicPeriod"/>
                      </a:pPr>
                      <a:r>
                        <a:rPr lang="en-GB" sz="1200" dirty="0" smtClean="0"/>
                        <a:t>1</a:t>
                      </a:r>
                      <a:r>
                        <a:rPr lang="en-GB" sz="1200" baseline="0" dirty="0" smtClean="0"/>
                        <a:t> – </a:t>
                      </a:r>
                      <a:r>
                        <a:rPr lang="en-GB" sz="1200" baseline="0" dirty="0" smtClean="0">
                          <a:solidFill>
                            <a:srgbClr val="FF0000"/>
                          </a:solidFill>
                        </a:rPr>
                        <a:t>number of features</a:t>
                      </a:r>
                      <a:endParaRPr lang="en-IN" sz="1200" baseline="0" dirty="0" smtClean="0">
                        <a:solidFill>
                          <a:srgbClr val="FF0000"/>
                        </a:solidFill>
                      </a:endParaRPr>
                    </a:p>
                    <a:p>
                      <a:pPr marL="228600" indent="-228600">
                        <a:buFont typeface="+mj-lt"/>
                        <a:buAutoNum type="arabicPeriod"/>
                      </a:pPr>
                      <a:r>
                        <a:rPr lang="en-GB" sz="1200" baseline="0" dirty="0" smtClean="0"/>
                        <a:t>1 to </a:t>
                      </a:r>
                      <a:r>
                        <a:rPr lang="en-GB" sz="1200" baseline="0" dirty="0" smtClean="0">
                          <a:solidFill>
                            <a:srgbClr val="FF0000"/>
                          </a:solidFill>
                        </a:rPr>
                        <a:t>as many</a:t>
                      </a:r>
                    </a:p>
                    <a:p>
                      <a:pPr marL="228600" indent="-228600">
                        <a:buFont typeface="+mj-lt"/>
                        <a:buAutoNum type="arabicPeriod"/>
                      </a:pPr>
                      <a:r>
                        <a:rPr lang="en-GB" sz="1200" baseline="0" dirty="0" smtClean="0"/>
                        <a:t>1 to </a:t>
                      </a:r>
                      <a:r>
                        <a:rPr lang="en-GB" sz="1200" baseline="0" dirty="0" smtClean="0">
                          <a:solidFill>
                            <a:srgbClr val="FF0000"/>
                          </a:solidFill>
                        </a:rPr>
                        <a:t>as many</a:t>
                      </a:r>
                    </a:p>
                  </a:txBody>
                  <a:tcPr/>
                </a:tc>
                <a:tc>
                  <a:txBody>
                    <a:bodyPr/>
                    <a:lstStyle/>
                    <a:p>
                      <a:pPr marL="228600" indent="-228600">
                        <a:buFont typeface="+mj-lt"/>
                        <a:buAutoNum type="arabicPeriod"/>
                      </a:pPr>
                      <a:r>
                        <a:rPr lang="en-GB" sz="1200" dirty="0" smtClean="0"/>
                        <a:t>Number</a:t>
                      </a:r>
                      <a:r>
                        <a:rPr lang="en-GB" sz="1200" baseline="0" dirty="0" smtClean="0"/>
                        <a:t> of levels allowed in the DT model</a:t>
                      </a:r>
                    </a:p>
                    <a:p>
                      <a:pPr marL="228600" indent="-228600">
                        <a:buFont typeface="+mj-lt"/>
                        <a:buAutoNum type="arabicPeriod"/>
                      </a:pPr>
                      <a:r>
                        <a:rPr lang="en-GB" sz="1200" baseline="0" dirty="0" smtClean="0"/>
                        <a:t>Metric to capture information gain</a:t>
                      </a:r>
                    </a:p>
                    <a:p>
                      <a:pPr marL="228600" indent="-228600">
                        <a:buFont typeface="+mj-lt"/>
                        <a:buAutoNum type="arabicPeriod"/>
                      </a:pPr>
                      <a:r>
                        <a:rPr lang="en-GB" sz="1200" baseline="0" dirty="0" smtClean="0"/>
                        <a:t>Number of features to evaluate to split</a:t>
                      </a:r>
                    </a:p>
                    <a:p>
                      <a:pPr marL="228600" indent="-228600">
                        <a:buFont typeface="+mj-lt"/>
                        <a:buAutoNum type="arabicPeriod"/>
                      </a:pPr>
                      <a:r>
                        <a:rPr lang="en-GB" sz="1200" baseline="0" dirty="0" smtClean="0"/>
                        <a:t>Number of leaf nodes allowed </a:t>
                      </a:r>
                    </a:p>
                    <a:p>
                      <a:pPr marL="228600" indent="-228600">
                        <a:buFont typeface="+mj-lt"/>
                        <a:buAutoNum type="arabicPeriod"/>
                      </a:pPr>
                      <a:r>
                        <a:rPr lang="en-GB" sz="1200" baseline="0" dirty="0" smtClean="0"/>
                        <a:t>Define smallest leaf size in terms of number of data points in the leaf</a:t>
                      </a:r>
                      <a:endParaRPr lang="en-IN" sz="1200" dirty="0"/>
                    </a:p>
                  </a:txBody>
                  <a:tcPr/>
                </a:tc>
                <a:extLst>
                  <a:ext uri="{0D108BD9-81ED-4DB2-BD59-A6C34878D82A}">
                    <a16:rowId xmlns:a16="http://schemas.microsoft.com/office/drawing/2014/main" val="2700323642"/>
                  </a:ext>
                </a:extLst>
              </a:tr>
              <a:tr h="1484294">
                <a:tc>
                  <a:txBody>
                    <a:bodyPr/>
                    <a:lstStyle/>
                    <a:p>
                      <a:r>
                        <a:rPr lang="en-GB" sz="1200" dirty="0" smtClean="0"/>
                        <a:t>Random Forest</a:t>
                      </a:r>
                      <a:endParaRPr lang="en-IN" sz="1200" dirty="0"/>
                    </a:p>
                  </a:txBody>
                  <a:tcPr/>
                </a:tc>
                <a:tc>
                  <a:txBody>
                    <a:bodyPr/>
                    <a:lstStyle/>
                    <a:p>
                      <a:pPr marL="228600" indent="-228600">
                        <a:buFont typeface="+mj-lt"/>
                        <a:buAutoNum type="arabicPeriod"/>
                      </a:pPr>
                      <a:r>
                        <a:rPr lang="en-GB" sz="1200" dirty="0" err="1" smtClean="0"/>
                        <a:t>N_estimators</a:t>
                      </a:r>
                      <a:r>
                        <a:rPr lang="en-GB" sz="1200" dirty="0" smtClean="0"/>
                        <a:t> (</a:t>
                      </a:r>
                      <a:r>
                        <a:rPr lang="en-GB" sz="1200" dirty="0" smtClean="0">
                          <a:solidFill>
                            <a:srgbClr val="FF0000"/>
                          </a:solidFill>
                        </a:rPr>
                        <a:t>Default = 100</a:t>
                      </a:r>
                      <a:r>
                        <a:rPr lang="en-GB" sz="1200" dirty="0" smtClean="0"/>
                        <a:t>)</a:t>
                      </a:r>
                    </a:p>
                    <a:p>
                      <a:pPr marL="228600" indent="-228600">
                        <a:buFont typeface="+mj-lt"/>
                        <a:buAutoNum type="arabicPeriod"/>
                      </a:pPr>
                      <a:endParaRPr lang="en-IN" sz="1200" dirty="0"/>
                    </a:p>
                  </a:txBody>
                  <a:tcPr/>
                </a:tc>
                <a:tc>
                  <a:txBody>
                    <a:bodyPr/>
                    <a:lstStyle/>
                    <a:p>
                      <a:pPr marL="228600" indent="-228600">
                        <a:buFont typeface="+mj-lt"/>
                        <a:buAutoNum type="arabicPeriod" startAt="2"/>
                      </a:pPr>
                      <a:r>
                        <a:rPr lang="en-GB" sz="1200" dirty="0" smtClean="0"/>
                        <a:t>Criterion</a:t>
                      </a:r>
                    </a:p>
                    <a:p>
                      <a:pPr marL="228600" indent="-228600">
                        <a:buFont typeface="+mj-lt"/>
                        <a:buAutoNum type="arabicPeriod" startAt="2"/>
                      </a:pPr>
                      <a:r>
                        <a:rPr lang="en-GB" sz="1200" dirty="0" err="1" smtClean="0"/>
                        <a:t>Max_depth</a:t>
                      </a:r>
                      <a:endParaRPr lang="en-GB" sz="1200" dirty="0" smtClean="0"/>
                    </a:p>
                    <a:p>
                      <a:pPr marL="228600" indent="-228600">
                        <a:buFont typeface="+mj-lt"/>
                        <a:buAutoNum type="arabicPeriod" startAt="2"/>
                      </a:pPr>
                      <a:r>
                        <a:rPr lang="en-GB" sz="1200" dirty="0" err="1" smtClean="0"/>
                        <a:t>Max_features</a:t>
                      </a:r>
                      <a:endParaRPr lang="en-GB" sz="1200" dirty="0" smtClean="0"/>
                    </a:p>
                    <a:p>
                      <a:pPr marL="228600" indent="-228600">
                        <a:buFont typeface="+mj-lt"/>
                        <a:buAutoNum type="arabicPeriod" startAt="2"/>
                      </a:pPr>
                      <a:r>
                        <a:rPr lang="en-GB" sz="1200" dirty="0" smtClean="0"/>
                        <a:t>bootstrap</a:t>
                      </a:r>
                    </a:p>
                  </a:txBody>
                  <a:tcPr/>
                </a:tc>
                <a:tc>
                  <a:txBody>
                    <a:bodyPr/>
                    <a:lstStyle/>
                    <a:p>
                      <a:pPr marL="228600" indent="-228600">
                        <a:buFont typeface="+mj-lt"/>
                        <a:buAutoNum type="arabicPeriod"/>
                      </a:pPr>
                      <a:r>
                        <a:rPr lang="en-GB" sz="1200" dirty="0" smtClean="0"/>
                        <a:t>Same</a:t>
                      </a:r>
                      <a:r>
                        <a:rPr lang="en-GB" sz="1200" baseline="0" dirty="0" smtClean="0"/>
                        <a:t> as above</a:t>
                      </a:r>
                    </a:p>
                    <a:p>
                      <a:pPr marL="228600" indent="-228600">
                        <a:buFont typeface="+mj-lt"/>
                        <a:buAutoNum type="arabicPeriod"/>
                      </a:pPr>
                      <a:r>
                        <a:rPr lang="en-GB" sz="1200" baseline="0" dirty="0" smtClean="0"/>
                        <a:t>Same as above</a:t>
                      </a:r>
                    </a:p>
                    <a:p>
                      <a:pPr marL="228600" indent="-228600">
                        <a:buFont typeface="+mj-lt"/>
                        <a:buAutoNum type="arabicPeriod"/>
                      </a:pPr>
                      <a:r>
                        <a:rPr lang="en-GB" sz="1200" baseline="0" dirty="0" smtClean="0"/>
                        <a:t>Same as above</a:t>
                      </a:r>
                    </a:p>
                    <a:p>
                      <a:pPr marL="228600" indent="-228600">
                        <a:buFont typeface="+mj-lt"/>
                        <a:buAutoNum type="arabicPeriod"/>
                      </a:pPr>
                      <a:r>
                        <a:rPr lang="en-GB" sz="1200" baseline="0" dirty="0" smtClean="0">
                          <a:solidFill>
                            <a:srgbClr val="FF0000"/>
                          </a:solidFill>
                        </a:rPr>
                        <a:t>Yes</a:t>
                      </a:r>
                      <a:r>
                        <a:rPr lang="en-GB" sz="1200" baseline="0" dirty="0" smtClean="0"/>
                        <a:t> /No</a:t>
                      </a:r>
                      <a:endParaRPr lang="en-IN" sz="1200" dirty="0"/>
                    </a:p>
                  </a:txBody>
                  <a:tcPr/>
                </a:tc>
                <a:tc>
                  <a:txBody>
                    <a:bodyPr/>
                    <a:lstStyle/>
                    <a:p>
                      <a:pPr marL="228600" indent="-228600">
                        <a:buFont typeface="+mj-lt"/>
                        <a:buAutoNum type="arabicPeriod"/>
                      </a:pPr>
                      <a:r>
                        <a:rPr lang="en-GB" sz="1200" dirty="0" smtClean="0"/>
                        <a:t>Number of instances in</a:t>
                      </a:r>
                      <a:r>
                        <a:rPr lang="en-GB" sz="1200" baseline="0" dirty="0" smtClean="0"/>
                        <a:t> the ensemble</a:t>
                      </a:r>
                    </a:p>
                    <a:p>
                      <a:pPr marL="228600" indent="-228600">
                        <a:buFont typeface="+mj-lt"/>
                        <a:buAutoNum type="arabicPeriod"/>
                      </a:pPr>
                      <a:r>
                        <a:rPr lang="en-GB" sz="1200" baseline="0" dirty="0" smtClean="0"/>
                        <a:t>Metric to capture information gain</a:t>
                      </a:r>
                    </a:p>
                    <a:p>
                      <a:pPr marL="228600" indent="-228600">
                        <a:buFont typeface="+mj-lt"/>
                        <a:buAutoNum type="arabicPeriod"/>
                      </a:pPr>
                      <a:r>
                        <a:rPr lang="en-GB" sz="1200" baseline="0" dirty="0" smtClean="0"/>
                        <a:t>Number of features to evaluate</a:t>
                      </a:r>
                    </a:p>
                    <a:p>
                      <a:pPr marL="228600" indent="-228600">
                        <a:buFont typeface="+mj-lt"/>
                        <a:buAutoNum type="arabicPeriod"/>
                      </a:pPr>
                      <a:r>
                        <a:rPr lang="en-GB" sz="1200" baseline="0" dirty="0" smtClean="0"/>
                        <a:t>Whether to use bootstrap </a:t>
                      </a:r>
                      <a:r>
                        <a:rPr lang="en-GB" sz="1200" baseline="0" dirty="0" smtClean="0"/>
                        <a:t>sampling</a:t>
                      </a:r>
                      <a:endParaRPr lang="en-IN" sz="1200" dirty="0"/>
                    </a:p>
                  </a:txBody>
                  <a:tcPr/>
                </a:tc>
                <a:extLst>
                  <a:ext uri="{0D108BD9-81ED-4DB2-BD59-A6C34878D82A}">
                    <a16:rowId xmlns:a16="http://schemas.microsoft.com/office/drawing/2014/main" val="4099658644"/>
                  </a:ext>
                </a:extLst>
              </a:tr>
              <a:tr h="1286388">
                <a:tc>
                  <a:txBody>
                    <a:bodyPr/>
                    <a:lstStyle/>
                    <a:p>
                      <a:r>
                        <a:rPr lang="en-GB" sz="1200" dirty="0" smtClean="0"/>
                        <a:t>Logistic</a:t>
                      </a:r>
                      <a:r>
                        <a:rPr lang="en-GB" sz="1200" baseline="0" dirty="0" smtClean="0"/>
                        <a:t> Regression</a:t>
                      </a:r>
                      <a:endParaRPr lang="en-IN" sz="1200" dirty="0"/>
                    </a:p>
                  </a:txBody>
                  <a:tcPr/>
                </a:tc>
                <a:tc>
                  <a:txBody>
                    <a:bodyPr/>
                    <a:lstStyle/>
                    <a:p>
                      <a:pPr marL="228600" indent="-228600">
                        <a:buAutoNum type="arabicPeriod"/>
                      </a:pPr>
                      <a:r>
                        <a:rPr lang="en-GB" sz="1200" dirty="0" smtClean="0"/>
                        <a:t>C (</a:t>
                      </a:r>
                      <a:r>
                        <a:rPr lang="en-GB" sz="1200" dirty="0" smtClean="0">
                          <a:solidFill>
                            <a:srgbClr val="FF0000"/>
                          </a:solidFill>
                        </a:rPr>
                        <a:t>default = 1</a:t>
                      </a:r>
                      <a:r>
                        <a:rPr lang="en-GB" sz="1200" dirty="0" smtClean="0"/>
                        <a:t>)</a:t>
                      </a:r>
                    </a:p>
                  </a:txBody>
                  <a:tcPr/>
                </a:tc>
                <a:tc>
                  <a:txBody>
                    <a:bodyPr/>
                    <a:lstStyle/>
                    <a:p>
                      <a:r>
                        <a:rPr lang="en-GB" sz="1200" dirty="0" smtClean="0"/>
                        <a:t>2. </a:t>
                      </a:r>
                      <a:r>
                        <a:rPr lang="en-GB" sz="1200" dirty="0" err="1" smtClean="0"/>
                        <a:t>fit_intercept</a:t>
                      </a:r>
                      <a:r>
                        <a:rPr lang="en-GB" sz="1200" dirty="0" smtClean="0"/>
                        <a:t> (Default </a:t>
                      </a:r>
                      <a:r>
                        <a:rPr lang="en-GB" sz="1200" dirty="0" smtClean="0">
                          <a:solidFill>
                            <a:srgbClr val="FF0000"/>
                          </a:solidFill>
                        </a:rPr>
                        <a:t>True</a:t>
                      </a:r>
                      <a:r>
                        <a:rPr lang="en-GB" sz="1200" dirty="0" smtClean="0"/>
                        <a:t>)</a:t>
                      </a:r>
                    </a:p>
                    <a:p>
                      <a:r>
                        <a:rPr lang="en-GB" sz="1200" dirty="0" smtClean="0"/>
                        <a:t>3.Solver (default = “</a:t>
                      </a:r>
                      <a:r>
                        <a:rPr lang="en-GB" sz="1200" dirty="0" err="1" smtClean="0">
                          <a:solidFill>
                            <a:srgbClr val="FF0000"/>
                          </a:solidFill>
                        </a:rPr>
                        <a:t>lbfgs</a:t>
                      </a:r>
                      <a:r>
                        <a:rPr lang="en-GB" sz="1200" dirty="0" smtClean="0"/>
                        <a:t>”)</a:t>
                      </a:r>
                    </a:p>
                    <a:p>
                      <a:endParaRPr lang="en-IN"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smtClean="0"/>
                        <a:t>1. As per </a:t>
                      </a:r>
                      <a:r>
                        <a:rPr lang="en-GB" sz="1200" dirty="0" err="1" smtClean="0"/>
                        <a:t>req</a:t>
                      </a:r>
                      <a:endParaRPr lang="en-GB" sz="1200" dirty="0" smtClean="0"/>
                    </a:p>
                    <a:p>
                      <a:r>
                        <a:rPr lang="en-GB" sz="1200" dirty="0" smtClean="0"/>
                        <a:t>2.</a:t>
                      </a:r>
                      <a:r>
                        <a:rPr lang="en-GB" sz="1200" baseline="0" dirty="0" smtClean="0"/>
                        <a:t> True / False</a:t>
                      </a:r>
                    </a:p>
                    <a:p>
                      <a:r>
                        <a:rPr lang="en-GB" sz="1200" baseline="0" dirty="0" smtClean="0"/>
                        <a:t>3. Options include </a:t>
                      </a:r>
                      <a:r>
                        <a:rPr lang="en-IN" sz="1200" dirty="0" smtClean="0"/>
                        <a:t>'newton-cg', '</a:t>
                      </a:r>
                      <a:r>
                        <a:rPr lang="en-IN" sz="1200" dirty="0" err="1" smtClean="0"/>
                        <a:t>lbfgs</a:t>
                      </a:r>
                      <a:r>
                        <a:rPr lang="en-IN" sz="1200" dirty="0" smtClean="0"/>
                        <a:t>', '</a:t>
                      </a:r>
                      <a:r>
                        <a:rPr lang="en-IN" sz="1200" dirty="0" err="1" smtClean="0"/>
                        <a:t>liblinear</a:t>
                      </a:r>
                      <a:r>
                        <a:rPr lang="en-IN" sz="1200" dirty="0" smtClean="0"/>
                        <a:t>', 'sag', 'saga'</a:t>
                      </a:r>
                      <a:endParaRPr lang="en-IN" sz="1200" dirty="0"/>
                    </a:p>
                  </a:txBody>
                  <a:tcPr/>
                </a:tc>
                <a:tc>
                  <a:txBody>
                    <a:bodyPr/>
                    <a:lstStyle/>
                    <a:p>
                      <a:pPr marL="228600" indent="-228600">
                        <a:buAutoNum type="arabicPeriod"/>
                      </a:pPr>
                      <a:r>
                        <a:rPr lang="en-GB" sz="1200" dirty="0" smtClean="0"/>
                        <a:t>Penalize</a:t>
                      </a:r>
                      <a:r>
                        <a:rPr lang="en-GB" sz="1200" baseline="0" dirty="0" smtClean="0"/>
                        <a:t> large coefficients</a:t>
                      </a:r>
                    </a:p>
                    <a:p>
                      <a:pPr marL="228600" indent="-228600">
                        <a:buAutoNum type="arabicPeriod"/>
                      </a:pPr>
                      <a:r>
                        <a:rPr lang="en-GB" sz="1200" baseline="0" dirty="0" smtClean="0"/>
                        <a:t>To remove intercept from the model if required</a:t>
                      </a:r>
                    </a:p>
                    <a:p>
                      <a:pPr marL="228600" indent="-228600">
                        <a:buAutoNum type="arabicPeriod"/>
                      </a:pPr>
                      <a:r>
                        <a:rPr lang="en-GB" sz="1200" baseline="0" dirty="0" smtClean="0"/>
                        <a:t>To minimize the error function </a:t>
                      </a:r>
                      <a:endParaRPr lang="en-IN" sz="1200" dirty="0"/>
                    </a:p>
                  </a:txBody>
                  <a:tcPr/>
                </a:tc>
                <a:extLst>
                  <a:ext uri="{0D108BD9-81ED-4DB2-BD59-A6C34878D82A}">
                    <a16:rowId xmlns:a16="http://schemas.microsoft.com/office/drawing/2014/main" val="1967804066"/>
                  </a:ext>
                </a:extLst>
              </a:tr>
            </a:tbl>
          </a:graphicData>
        </a:graphic>
      </p:graphicFrame>
    </p:spTree>
    <p:extLst>
      <p:ext uri="{BB962C8B-B14F-4D97-AF65-F5344CB8AC3E}">
        <p14:creationId xmlns:p14="http://schemas.microsoft.com/office/powerpoint/2010/main" val="1007406403"/>
      </p:ext>
    </p:extLst>
  </p:cSld>
  <p:clrMapOvr>
    <a:masterClrMapping/>
  </p:clrMapOvr>
  <p:transition spd="med">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832092"/>
          </a:xfrm>
          <a:prstGeom prst="rect">
            <a:avLst/>
          </a:prstGeom>
          <a:noFill/>
        </p:spPr>
        <p:txBody>
          <a:bodyPr wrap="square" rtlCol="0">
            <a:spAutoFit/>
          </a:bodyPr>
          <a:lstStyle/>
          <a:p>
            <a:r>
              <a:rPr lang="en-US" b="1" dirty="0"/>
              <a:t>Qualities of a good model</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High accuracy scores in unseen data (test /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Generalizable i.e. perform consistently on the test / production data</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smtClean="0">
                <a:solidFill>
                  <a:srgbClr val="000000"/>
                </a:solidFill>
              </a:rPr>
              <a:t>Within budget constraints</a:t>
            </a:r>
          </a:p>
          <a:p>
            <a:pPr marL="342900" indent="-342900">
              <a:buFont typeface="+mj-lt"/>
              <a:buAutoNum type="arabicPeriod"/>
            </a:pPr>
            <a:endParaRPr lang="en-US" sz="1600" dirty="0" smtClean="0">
              <a:solidFill>
                <a:srgbClr val="000000"/>
              </a:solidFill>
            </a:endParaRPr>
          </a:p>
          <a:p>
            <a:pPr marL="342900" indent="-342900">
              <a:buFont typeface="+mj-lt"/>
              <a:buAutoNum type="arabicPeriod"/>
            </a:pPr>
            <a:r>
              <a:rPr lang="en-US" sz="1600" dirty="0" smtClean="0">
                <a:solidFill>
                  <a:srgbClr val="000000"/>
                </a:solidFill>
              </a:rPr>
              <a:t>Easy </a:t>
            </a:r>
            <a:r>
              <a:rPr lang="en-US" sz="1600" dirty="0">
                <a:solidFill>
                  <a:srgbClr val="000000"/>
                </a:solidFill>
              </a:rPr>
              <a:t>on computation resources both during training and in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Scalable in production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Easy to implement in production</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Easy to </a:t>
            </a:r>
            <a:r>
              <a:rPr lang="en-US" sz="1600" dirty="0" smtClean="0">
                <a:solidFill>
                  <a:srgbClr val="000000"/>
                </a:solidFill>
              </a:rPr>
              <a:t>explain</a:t>
            </a:r>
          </a:p>
          <a:p>
            <a:pPr marL="342900" indent="-342900">
              <a:buFont typeface="+mj-lt"/>
              <a:buAutoNum type="arabicPeriod"/>
            </a:pPr>
            <a:endParaRPr lang="en-US" sz="1600" dirty="0" smtClean="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2863741690"/>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617615749"/>
              </p:ext>
            </p:extLst>
          </p:nvPr>
        </p:nvGraphicFramePr>
        <p:xfrm>
          <a:off x="251520" y="1052736"/>
          <a:ext cx="8568952" cy="3384375"/>
        </p:xfrm>
        <a:graphic>
          <a:graphicData uri="http://schemas.openxmlformats.org/drawingml/2006/table">
            <a:tbl>
              <a:tblPr firstRow="1" bandRow="1">
                <a:tableStyleId>{5C22544A-7EE6-4342-B048-85BDC9FD1C3A}</a:tableStyleId>
              </a:tblPr>
              <a:tblGrid>
                <a:gridCol w="1110791">
                  <a:extLst>
                    <a:ext uri="{9D8B030D-6E8A-4147-A177-3AD203B41FA5}">
                      <a16:colId xmlns:a16="http://schemas.microsoft.com/office/drawing/2014/main" val="2525340140"/>
                    </a:ext>
                  </a:extLst>
                </a:gridCol>
                <a:gridCol w="1269474">
                  <a:extLst>
                    <a:ext uri="{9D8B030D-6E8A-4147-A177-3AD203B41FA5}">
                      <a16:colId xmlns:a16="http://schemas.microsoft.com/office/drawing/2014/main" val="3875203416"/>
                    </a:ext>
                  </a:extLst>
                </a:gridCol>
                <a:gridCol w="1348816">
                  <a:extLst>
                    <a:ext uri="{9D8B030D-6E8A-4147-A177-3AD203B41FA5}">
                      <a16:colId xmlns:a16="http://schemas.microsoft.com/office/drawing/2014/main" val="810052888"/>
                    </a:ext>
                  </a:extLst>
                </a:gridCol>
                <a:gridCol w="1428159">
                  <a:extLst>
                    <a:ext uri="{9D8B030D-6E8A-4147-A177-3AD203B41FA5}">
                      <a16:colId xmlns:a16="http://schemas.microsoft.com/office/drawing/2014/main" val="3915053465"/>
                    </a:ext>
                  </a:extLst>
                </a:gridCol>
                <a:gridCol w="3411712">
                  <a:extLst>
                    <a:ext uri="{9D8B030D-6E8A-4147-A177-3AD203B41FA5}">
                      <a16:colId xmlns:a16="http://schemas.microsoft.com/office/drawing/2014/main" val="2411699957"/>
                    </a:ext>
                  </a:extLst>
                </a:gridCol>
              </a:tblGrid>
              <a:tr h="356250">
                <a:tc>
                  <a:txBody>
                    <a:bodyPr/>
                    <a:lstStyle/>
                    <a:p>
                      <a:r>
                        <a:rPr lang="en-GB" sz="1400" dirty="0" err="1" smtClean="0"/>
                        <a:t>Algos</a:t>
                      </a:r>
                      <a:endParaRPr lang="en-IN" sz="1400" dirty="0"/>
                    </a:p>
                  </a:txBody>
                  <a:tcPr/>
                </a:tc>
                <a:tc gridSpan="4">
                  <a:txBody>
                    <a:bodyPr/>
                    <a:lstStyle/>
                    <a:p>
                      <a:pPr algn="ctr"/>
                      <a:r>
                        <a:rPr lang="en-GB" sz="1400" dirty="0" smtClean="0"/>
                        <a:t>Hyper Parameters </a:t>
                      </a:r>
                      <a:endParaRPr lang="en-IN" sz="1400" dirty="0"/>
                    </a:p>
                  </a:txBody>
                  <a:tcPr/>
                </a:tc>
                <a:tc hMerge="1">
                  <a:txBody>
                    <a:bodyPr/>
                    <a:lstStyle/>
                    <a:p>
                      <a:endParaRPr lang="en-IN" sz="1400" dirty="0"/>
                    </a:p>
                  </a:txBody>
                  <a:tcPr/>
                </a:tc>
                <a:tc hMerge="1">
                  <a:txBody>
                    <a:bodyPr/>
                    <a:lstStyle/>
                    <a:p>
                      <a:endParaRPr lang="en-IN" sz="1400" dirty="0"/>
                    </a:p>
                  </a:txBody>
                  <a:tcPr/>
                </a:tc>
                <a:tc hMerge="1">
                  <a:txBody>
                    <a:bodyPr/>
                    <a:lstStyle/>
                    <a:p>
                      <a:endParaRPr lang="en-IN" sz="1400" dirty="0"/>
                    </a:p>
                  </a:txBody>
                  <a:tcPr/>
                </a:tc>
                <a:extLst>
                  <a:ext uri="{0D108BD9-81ED-4DB2-BD59-A6C34878D82A}">
                    <a16:rowId xmlns:a16="http://schemas.microsoft.com/office/drawing/2014/main" val="2007808528"/>
                  </a:ext>
                </a:extLst>
              </a:tr>
              <a:tr h="356250">
                <a:tc>
                  <a:txBody>
                    <a:bodyPr/>
                    <a:lstStyle/>
                    <a:p>
                      <a:endParaRPr lang="en-GB" sz="1400" dirty="0" smtClean="0"/>
                    </a:p>
                  </a:txBody>
                  <a:tcPr/>
                </a:tc>
                <a:tc>
                  <a:txBody>
                    <a:bodyPr/>
                    <a:lstStyle/>
                    <a:p>
                      <a:pPr algn="ctr"/>
                      <a:r>
                        <a:rPr lang="en-GB" sz="1400" b="1" dirty="0" smtClean="0"/>
                        <a:t>Most used</a:t>
                      </a:r>
                      <a:endParaRPr lang="en-GB" sz="1400" b="1" baseline="0" dirty="0" smtClean="0"/>
                    </a:p>
                  </a:txBody>
                  <a:tcPr/>
                </a:tc>
                <a:tc>
                  <a:txBody>
                    <a:bodyPr/>
                    <a:lstStyle/>
                    <a:p>
                      <a:pPr algn="ctr"/>
                      <a:r>
                        <a:rPr lang="en-GB" sz="1400" b="1" dirty="0" smtClean="0"/>
                        <a:t>Others</a:t>
                      </a:r>
                    </a:p>
                  </a:txBody>
                  <a:tcPr/>
                </a:tc>
                <a:tc>
                  <a:txBody>
                    <a:bodyPr/>
                    <a:lstStyle/>
                    <a:p>
                      <a:pPr algn="ctr"/>
                      <a:r>
                        <a:rPr lang="en-GB" sz="1400" b="1" dirty="0" smtClean="0"/>
                        <a:t>Range</a:t>
                      </a:r>
                      <a:endParaRPr lang="en-IN" sz="1400" b="1" dirty="0"/>
                    </a:p>
                  </a:txBody>
                  <a:tcPr/>
                </a:tc>
                <a:tc>
                  <a:txBody>
                    <a:bodyPr/>
                    <a:lstStyle/>
                    <a:p>
                      <a:pPr algn="ctr"/>
                      <a:r>
                        <a:rPr lang="en-GB" sz="1400" b="1" dirty="0" smtClean="0"/>
                        <a:t>Purpose</a:t>
                      </a:r>
                      <a:endParaRPr lang="en-IN" sz="1400" b="1" dirty="0"/>
                    </a:p>
                  </a:txBody>
                  <a:tcPr/>
                </a:tc>
                <a:extLst>
                  <a:ext uri="{0D108BD9-81ED-4DB2-BD59-A6C34878D82A}">
                    <a16:rowId xmlns:a16="http://schemas.microsoft.com/office/drawing/2014/main" val="1235104751"/>
                  </a:ext>
                </a:extLst>
              </a:tr>
              <a:tr h="534375">
                <a:tc>
                  <a:txBody>
                    <a:bodyPr/>
                    <a:lstStyle/>
                    <a:p>
                      <a:r>
                        <a:rPr lang="en-GB" sz="1200" dirty="0" err="1" smtClean="0"/>
                        <a:t>Kmeans</a:t>
                      </a:r>
                      <a:r>
                        <a:rPr lang="en-GB" sz="1200" baseline="0" dirty="0" smtClean="0"/>
                        <a:t> Clustering</a:t>
                      </a:r>
                      <a:endParaRPr lang="en-IN" sz="1200" dirty="0"/>
                    </a:p>
                  </a:txBody>
                  <a:tcPr/>
                </a:tc>
                <a:tc>
                  <a:txBody>
                    <a:bodyPr/>
                    <a:lstStyle/>
                    <a:p>
                      <a:pPr marL="228600" indent="-228600">
                        <a:buAutoNum type="arabicPeriod"/>
                      </a:pPr>
                      <a:r>
                        <a:rPr lang="en-GB" sz="1200" baseline="0" dirty="0" smtClean="0"/>
                        <a:t>Alpha</a:t>
                      </a:r>
                      <a:endParaRPr lang="en-IN" sz="1200" dirty="0"/>
                    </a:p>
                  </a:txBody>
                  <a:tcPr/>
                </a:tc>
                <a:tc>
                  <a:txBody>
                    <a:bodyPr/>
                    <a:lstStyle/>
                    <a:p>
                      <a:endParaRPr lang="en-IN" sz="1200" dirty="0"/>
                    </a:p>
                  </a:txBody>
                  <a:tcPr/>
                </a:tc>
                <a:tc>
                  <a:txBody>
                    <a:bodyPr/>
                    <a:lstStyle/>
                    <a:p>
                      <a:endParaRPr lang="en-IN" sz="1200" dirty="0"/>
                    </a:p>
                  </a:txBody>
                  <a:tcPr/>
                </a:tc>
                <a:tc>
                  <a:txBody>
                    <a:bodyPr/>
                    <a:lstStyle/>
                    <a:p>
                      <a:r>
                        <a:rPr lang="en-GB" sz="1200" dirty="0" smtClean="0"/>
                        <a:t>Same as above</a:t>
                      </a:r>
                      <a:endParaRPr lang="en-IN" sz="1200" dirty="0"/>
                    </a:p>
                  </a:txBody>
                  <a:tcPr/>
                </a:tc>
                <a:extLst>
                  <a:ext uri="{0D108BD9-81ED-4DB2-BD59-A6C34878D82A}">
                    <a16:rowId xmlns:a16="http://schemas.microsoft.com/office/drawing/2014/main" val="4032735270"/>
                  </a:ext>
                </a:extLst>
              </a:tr>
              <a:tr h="1175625">
                <a:tc>
                  <a:txBody>
                    <a:bodyPr/>
                    <a:lstStyle/>
                    <a:p>
                      <a:r>
                        <a:rPr lang="en-GB" sz="1200" dirty="0" smtClean="0"/>
                        <a:t>Hierarchical Clustering</a:t>
                      </a:r>
                      <a:endParaRPr lang="en-IN" sz="1200" dirty="0"/>
                    </a:p>
                  </a:txBody>
                  <a:tcPr/>
                </a:tc>
                <a:tc>
                  <a:txBody>
                    <a:bodyPr/>
                    <a:lstStyle/>
                    <a:p>
                      <a:pPr marL="228600" indent="-228600">
                        <a:buFont typeface="+mj-lt"/>
                        <a:buAutoNum type="arabicPeriod"/>
                      </a:pPr>
                      <a:r>
                        <a:rPr lang="en-GB" sz="1200" dirty="0" err="1" smtClean="0"/>
                        <a:t>n_neighbours</a:t>
                      </a:r>
                      <a:endParaRPr lang="en-IN" sz="1200" dirty="0"/>
                    </a:p>
                  </a:txBody>
                  <a:tcPr/>
                </a:tc>
                <a:tc>
                  <a:txBody>
                    <a:bodyPr/>
                    <a:lstStyle/>
                    <a:p>
                      <a:pPr marL="228600" indent="-228600">
                        <a:buFont typeface="+mj-lt"/>
                        <a:buAutoNum type="arabicPeriod" startAt="2"/>
                      </a:pPr>
                      <a:r>
                        <a:rPr lang="en-GB" sz="1200" dirty="0" smtClean="0"/>
                        <a:t>Weights</a:t>
                      </a:r>
                    </a:p>
                    <a:p>
                      <a:pPr marL="228600" indent="-228600">
                        <a:buFont typeface="+mj-lt"/>
                        <a:buAutoNum type="arabicPeriod" startAt="2"/>
                      </a:pPr>
                      <a:r>
                        <a:rPr lang="en-GB" sz="1200" dirty="0" smtClean="0"/>
                        <a:t>Algorithm</a:t>
                      </a:r>
                    </a:p>
                    <a:p>
                      <a:endParaRPr lang="en-IN" sz="1200" dirty="0"/>
                    </a:p>
                  </a:txBody>
                  <a:tcPr/>
                </a:tc>
                <a:tc>
                  <a:txBody>
                    <a:bodyPr/>
                    <a:lstStyle/>
                    <a:p>
                      <a:pPr marL="228600" indent="-228600">
                        <a:buAutoNum type="arabicPeriod"/>
                      </a:pPr>
                      <a:r>
                        <a:rPr lang="en-GB" sz="1200" dirty="0" smtClean="0"/>
                        <a:t>1</a:t>
                      </a:r>
                      <a:r>
                        <a:rPr lang="en-GB" sz="1200" baseline="0" dirty="0" smtClean="0"/>
                        <a:t> to number of data points</a:t>
                      </a:r>
                      <a:endParaRPr lang="en-IN" sz="1200" baseline="0" dirty="0" smtClean="0"/>
                    </a:p>
                    <a:p>
                      <a:pPr marL="228600" indent="-228600">
                        <a:buAutoNum type="arabicPeriod"/>
                      </a:pPr>
                      <a:r>
                        <a:rPr lang="en-GB" sz="1200" baseline="0" dirty="0" smtClean="0"/>
                        <a:t>Infinity</a:t>
                      </a:r>
                    </a:p>
                    <a:p>
                      <a:pPr marL="228600" indent="-228600">
                        <a:buAutoNum type="arabicPeriod"/>
                      </a:pPr>
                      <a:r>
                        <a:rPr lang="en-GB" sz="1200" baseline="0" dirty="0" smtClean="0"/>
                        <a:t>Four options</a:t>
                      </a:r>
                    </a:p>
                  </a:txBody>
                  <a:tcPr/>
                </a:tc>
                <a:tc>
                  <a:txBody>
                    <a:bodyPr/>
                    <a:lstStyle/>
                    <a:p>
                      <a:pPr marL="228600" indent="-228600">
                        <a:buAutoNum type="arabicPeriod"/>
                      </a:pPr>
                      <a:r>
                        <a:rPr lang="en-GB" sz="1200" dirty="0" smtClean="0"/>
                        <a:t>To fix number of neighbours to consider for classifying</a:t>
                      </a:r>
                      <a:r>
                        <a:rPr lang="en-GB" sz="1200" baseline="0" dirty="0" smtClean="0"/>
                        <a:t> a query point</a:t>
                      </a:r>
                    </a:p>
                    <a:p>
                      <a:pPr marL="228600" indent="-228600">
                        <a:buAutoNum type="arabicPeriod"/>
                      </a:pPr>
                      <a:r>
                        <a:rPr lang="en-GB" sz="1200" baseline="0" dirty="0" smtClean="0"/>
                        <a:t>To assign weights to the neighbouring points</a:t>
                      </a:r>
                    </a:p>
                    <a:p>
                      <a:pPr marL="228600" indent="-228600">
                        <a:buAutoNum type="arabicPeriod"/>
                      </a:pPr>
                      <a:r>
                        <a:rPr lang="en-GB" sz="1200" baseline="0" dirty="0" smtClean="0"/>
                        <a:t>To choose from </a:t>
                      </a:r>
                      <a:r>
                        <a:rPr lang="en-IN" sz="1200" dirty="0" smtClean="0"/>
                        <a:t>'auto', '</a:t>
                      </a:r>
                      <a:r>
                        <a:rPr lang="en-IN" sz="1200" dirty="0" err="1" smtClean="0"/>
                        <a:t>ball_tree</a:t>
                      </a:r>
                      <a:r>
                        <a:rPr lang="en-IN" sz="1200" dirty="0" smtClean="0"/>
                        <a:t>', '</a:t>
                      </a:r>
                      <a:r>
                        <a:rPr lang="en-IN" sz="1200" dirty="0" err="1" smtClean="0"/>
                        <a:t>kd_tree</a:t>
                      </a:r>
                      <a:r>
                        <a:rPr lang="en-IN" sz="1200" dirty="0" smtClean="0"/>
                        <a:t>', 'brute‘. May</a:t>
                      </a:r>
                      <a:r>
                        <a:rPr lang="en-IN" sz="1200" baseline="0" dirty="0" smtClean="0"/>
                        <a:t> make training faster</a:t>
                      </a:r>
                      <a:endParaRPr lang="en-IN" sz="1200" dirty="0"/>
                    </a:p>
                  </a:txBody>
                  <a:tcPr/>
                </a:tc>
                <a:extLst>
                  <a:ext uri="{0D108BD9-81ED-4DB2-BD59-A6C34878D82A}">
                    <a16:rowId xmlns:a16="http://schemas.microsoft.com/office/drawing/2014/main" val="62597401"/>
                  </a:ext>
                </a:extLst>
              </a:tr>
              <a:tr h="961875">
                <a:tc>
                  <a:txBody>
                    <a:bodyPr/>
                    <a:lstStyle/>
                    <a:p>
                      <a:r>
                        <a:rPr lang="en-GB" sz="1200" dirty="0" smtClean="0"/>
                        <a:t>Deep Learning</a:t>
                      </a:r>
                      <a:endParaRPr lang="en-IN" sz="1200" dirty="0"/>
                    </a:p>
                  </a:txBody>
                  <a:tcPr/>
                </a:tc>
                <a:tc>
                  <a:txBody>
                    <a:bodyPr/>
                    <a:lstStyle/>
                    <a:p>
                      <a:pPr marL="228600" indent="-228600">
                        <a:buAutoNum type="arabicPeriod"/>
                      </a:pPr>
                      <a:r>
                        <a:rPr lang="en-GB" sz="1200" baseline="0" dirty="0" smtClean="0"/>
                        <a:t>C</a:t>
                      </a:r>
                    </a:p>
                    <a:p>
                      <a:pPr marL="228600" indent="-228600">
                        <a:buAutoNum type="arabicPeriod"/>
                      </a:pPr>
                      <a:r>
                        <a:rPr lang="en-GB" sz="1200" baseline="0" dirty="0" smtClean="0"/>
                        <a:t>Kernel</a:t>
                      </a:r>
                    </a:p>
                  </a:txBody>
                  <a:tcPr/>
                </a:tc>
                <a:tc>
                  <a:txBody>
                    <a:bodyPr/>
                    <a:lstStyle/>
                    <a:p>
                      <a:pPr marL="228600" indent="-228600">
                        <a:buFont typeface="+mj-lt"/>
                        <a:buAutoNum type="arabicPeriod" startAt="3"/>
                      </a:pPr>
                      <a:r>
                        <a:rPr lang="en-GB" sz="1200" baseline="0" dirty="0" smtClean="0"/>
                        <a:t>gamma</a:t>
                      </a:r>
                    </a:p>
                    <a:p>
                      <a:pPr marL="228600" indent="-228600">
                        <a:buFont typeface="+mj-lt"/>
                        <a:buAutoNum type="arabicPeriod" startAt="3"/>
                      </a:pPr>
                      <a:r>
                        <a:rPr lang="en-GB" sz="1200" baseline="0" dirty="0" smtClean="0"/>
                        <a:t>degree</a:t>
                      </a:r>
                    </a:p>
                    <a:p>
                      <a:endParaRPr lang="en-IN" sz="1200" dirty="0"/>
                    </a:p>
                  </a:txBody>
                  <a:tcPr/>
                </a:tc>
                <a:tc>
                  <a:txBody>
                    <a:bodyPr/>
                    <a:lstStyle/>
                    <a:p>
                      <a:pPr marL="228600" indent="-228600">
                        <a:buAutoNum type="arabicPeriod"/>
                      </a:pPr>
                      <a:r>
                        <a:rPr lang="en-GB" sz="1200" dirty="0" smtClean="0"/>
                        <a:t>Infinity</a:t>
                      </a:r>
                    </a:p>
                    <a:p>
                      <a:pPr marL="228600" indent="-228600">
                        <a:buAutoNum type="arabicPeriod"/>
                      </a:pPr>
                      <a:r>
                        <a:rPr lang="en-GB" sz="1200" dirty="0" smtClean="0"/>
                        <a:t>Options</a:t>
                      </a:r>
                    </a:p>
                    <a:p>
                      <a:pPr marL="228600" indent="-228600">
                        <a:buAutoNum type="arabicPeriod"/>
                      </a:pPr>
                      <a:r>
                        <a:rPr lang="en-GB" sz="1200" dirty="0" smtClean="0"/>
                        <a:t>Infinity</a:t>
                      </a:r>
                    </a:p>
                    <a:p>
                      <a:pPr marL="228600" indent="-228600">
                        <a:buAutoNum type="arabicPeriod"/>
                      </a:pPr>
                      <a:r>
                        <a:rPr lang="en-GB" sz="1200" dirty="0" smtClean="0"/>
                        <a:t>infinity</a:t>
                      </a:r>
                      <a:endParaRPr lang="en-IN" sz="1200" dirty="0"/>
                    </a:p>
                  </a:txBody>
                  <a:tcPr/>
                </a:tc>
                <a:tc>
                  <a:txBody>
                    <a:bodyPr/>
                    <a:lstStyle/>
                    <a:p>
                      <a:endParaRPr lang="en-IN" sz="1200" dirty="0"/>
                    </a:p>
                  </a:txBody>
                  <a:tcPr/>
                </a:tc>
                <a:extLst>
                  <a:ext uri="{0D108BD9-81ED-4DB2-BD59-A6C34878D82A}">
                    <a16:rowId xmlns:a16="http://schemas.microsoft.com/office/drawing/2014/main" val="2197704905"/>
                  </a:ext>
                </a:extLst>
              </a:tr>
            </a:tbl>
          </a:graphicData>
        </a:graphic>
      </p:graphicFrame>
      <p:sp>
        <p:nvSpPr>
          <p:cNvPr id="2" name="TextBox 1"/>
          <p:cNvSpPr txBox="1"/>
          <p:nvPr/>
        </p:nvSpPr>
        <p:spPr>
          <a:xfrm>
            <a:off x="323528" y="4941168"/>
            <a:ext cx="8280920" cy="1200329"/>
          </a:xfrm>
          <a:prstGeom prst="rect">
            <a:avLst/>
          </a:prstGeom>
          <a:noFill/>
        </p:spPr>
        <p:txBody>
          <a:bodyPr wrap="square" rtlCol="0">
            <a:spAutoFit/>
          </a:bodyPr>
          <a:lstStyle/>
          <a:p>
            <a:r>
              <a:rPr lang="en-GB" dirty="0" smtClean="0"/>
              <a:t>Note:  This is a brief overview of some key hyper parameters of a few algorithms we use. For a complete study of the same pl. visit  </a:t>
            </a:r>
            <a:r>
              <a:rPr lang="en-IN" dirty="0">
                <a:hlinkClick r:id="rId2"/>
              </a:rPr>
              <a:t>https://</a:t>
            </a:r>
            <a:r>
              <a:rPr lang="en-IN" dirty="0" smtClean="0">
                <a:hlinkClick r:id="rId2"/>
              </a:rPr>
              <a:t>scikit-learn.org/stable/modules/grid_search.html</a:t>
            </a:r>
            <a:r>
              <a:rPr lang="en-IN" dirty="0" smtClean="0"/>
              <a:t>. </a:t>
            </a:r>
            <a:r>
              <a:rPr lang="en-GB" dirty="0" smtClean="0"/>
              <a:t>The differentiation of hyper parameters is empirical. It depends on data distributions</a:t>
            </a:r>
            <a:endParaRPr lang="en-IN" dirty="0" smtClean="0"/>
          </a:p>
        </p:txBody>
      </p:sp>
    </p:spTree>
    <p:extLst>
      <p:ext uri="{BB962C8B-B14F-4D97-AF65-F5344CB8AC3E}">
        <p14:creationId xmlns:p14="http://schemas.microsoft.com/office/powerpoint/2010/main" val="4057707533"/>
      </p:ext>
    </p:extLst>
  </p:cSld>
  <p:clrMapOvr>
    <a:masterClrMapping/>
  </p:clrMapOvr>
  <p:transition spd="med">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B167D890-7F49-45E6-850B-42AFF2BBC82F}"/>
              </a:ext>
            </a:extLst>
          </p:cNvPr>
          <p:cNvSpPr txBox="1"/>
          <p:nvPr/>
        </p:nvSpPr>
        <p:spPr>
          <a:xfrm>
            <a:off x="1276747" y="5209455"/>
            <a:ext cx="3200400" cy="307777"/>
          </a:xfrm>
          <a:prstGeom prst="rect">
            <a:avLst/>
          </a:prstGeom>
          <a:noFill/>
        </p:spPr>
        <p:txBody>
          <a:bodyPr wrap="square" rtlCol="0">
            <a:spAutoFit/>
          </a:bodyPr>
          <a:lstStyle/>
          <a:p>
            <a:r>
              <a:rPr lang="en-US" sz="1400" dirty="0"/>
              <a:t>Hyper parameter space</a:t>
            </a:r>
          </a:p>
        </p:txBody>
      </p:sp>
      <p:grpSp>
        <p:nvGrpSpPr>
          <p:cNvPr id="2" name="Group 1"/>
          <p:cNvGrpSpPr/>
          <p:nvPr/>
        </p:nvGrpSpPr>
        <p:grpSpPr>
          <a:xfrm>
            <a:off x="1259632" y="1755275"/>
            <a:ext cx="3425644" cy="3333750"/>
            <a:chOff x="685800" y="1466850"/>
            <a:chExt cx="3425644" cy="3333750"/>
          </a:xfrm>
        </p:grpSpPr>
        <p:grpSp>
          <p:nvGrpSpPr>
            <p:cNvPr id="40" name="Group 39">
              <a:extLst>
                <a:ext uri="{FF2B5EF4-FFF2-40B4-BE49-F238E27FC236}">
                  <a16:creationId xmlns:a16="http://schemas.microsoft.com/office/drawing/2014/main" id="{B1B2EBC9-3DF7-4558-AEA0-0E2458907B41}"/>
                </a:ext>
              </a:extLst>
            </p:cNvPr>
            <p:cNvGrpSpPr/>
            <p:nvPr/>
          </p:nvGrpSpPr>
          <p:grpSpPr>
            <a:xfrm>
              <a:off x="685800" y="1466850"/>
              <a:ext cx="3425644" cy="3333750"/>
              <a:chOff x="1670231" y="781065"/>
              <a:chExt cx="3425644" cy="3333750"/>
            </a:xfrm>
          </p:grpSpPr>
          <p:pic>
            <p:nvPicPr>
              <p:cNvPr id="19458" name="Picture 2" descr="Use links below to save image.">
                <a:extLst>
                  <a:ext uri="{FF2B5EF4-FFF2-40B4-BE49-F238E27FC236}">
                    <a16:creationId xmlns:a16="http://schemas.microsoft.com/office/drawing/2014/main" id="{201443F4-A073-4C6A-AB29-23364F18B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781065"/>
                <a:ext cx="333375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07497B0-A454-45E6-86A7-8F748D1B657E}"/>
                  </a:ext>
                </a:extLst>
              </p:cNvPr>
              <p:cNvCxnSpPr>
                <a:cxnSpLocks/>
              </p:cNvCxnSpPr>
              <p:nvPr/>
            </p:nvCxnSpPr>
            <p:spPr>
              <a:xfrm flipV="1">
                <a:off x="1981200" y="2421803"/>
                <a:ext cx="1371600" cy="702397"/>
              </a:xfrm>
              <a:prstGeom prst="straightConnector1">
                <a:avLst/>
              </a:prstGeom>
              <a:ln>
                <a:solidFill>
                  <a:schemeClr val="tx1"/>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B383E393-3C23-483C-9046-5F847EC33484}"/>
                  </a:ext>
                </a:extLst>
              </p:cNvPr>
              <p:cNvCxnSpPr>
                <a:cxnSpLocks/>
              </p:cNvCxnSpPr>
              <p:nvPr/>
            </p:nvCxnSpPr>
            <p:spPr>
              <a:xfrm>
                <a:off x="1981200" y="3124200"/>
                <a:ext cx="1219200" cy="8382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B05D9F0F-22E8-44A4-9548-C501EE32A482}"/>
                  </a:ext>
                </a:extLst>
              </p:cNvPr>
              <p:cNvCxnSpPr>
                <a:cxnSpLocks/>
              </p:cNvCxnSpPr>
              <p:nvPr/>
            </p:nvCxnSpPr>
            <p:spPr>
              <a:xfrm flipH="1" flipV="1">
                <a:off x="1879615" y="1828800"/>
                <a:ext cx="101586" cy="12954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338F1F49-6CAA-45EB-80C3-8D73727CA29B}"/>
                  </a:ext>
                </a:extLst>
              </p:cNvPr>
              <p:cNvSpPr txBox="1"/>
              <p:nvPr/>
            </p:nvSpPr>
            <p:spPr>
              <a:xfrm rot="2016716">
                <a:off x="2122487" y="3540639"/>
                <a:ext cx="533297" cy="307777"/>
              </a:xfrm>
              <a:prstGeom prst="rect">
                <a:avLst/>
              </a:prstGeom>
              <a:noFill/>
            </p:spPr>
            <p:txBody>
              <a:bodyPr wrap="square" rtlCol="0">
                <a:spAutoFit/>
              </a:bodyPr>
              <a:lstStyle/>
              <a:p>
                <a:r>
                  <a:rPr lang="en-US" sz="1400" dirty="0"/>
                  <a:t>hp1</a:t>
                </a:r>
              </a:p>
            </p:txBody>
          </p:sp>
          <p:sp>
            <p:nvSpPr>
              <p:cNvPr id="10" name="TextBox 9">
                <a:extLst>
                  <a:ext uri="{FF2B5EF4-FFF2-40B4-BE49-F238E27FC236}">
                    <a16:creationId xmlns:a16="http://schemas.microsoft.com/office/drawing/2014/main" id="{CA521A92-4640-4EA6-BD13-EDE10A0DF95F}"/>
                  </a:ext>
                </a:extLst>
              </p:cNvPr>
              <p:cNvSpPr txBox="1"/>
              <p:nvPr/>
            </p:nvSpPr>
            <p:spPr>
              <a:xfrm rot="20396957">
                <a:off x="2324154" y="2501017"/>
                <a:ext cx="533297" cy="307777"/>
              </a:xfrm>
              <a:prstGeom prst="rect">
                <a:avLst/>
              </a:prstGeom>
              <a:noFill/>
            </p:spPr>
            <p:txBody>
              <a:bodyPr wrap="square" rtlCol="0">
                <a:spAutoFit/>
              </a:bodyPr>
              <a:lstStyle/>
              <a:p>
                <a:r>
                  <a:rPr lang="en-US" sz="1400" dirty="0"/>
                  <a:t>hp2</a:t>
                </a:r>
              </a:p>
            </p:txBody>
          </p:sp>
          <p:sp>
            <p:nvSpPr>
              <p:cNvPr id="11" name="TextBox 10">
                <a:extLst>
                  <a:ext uri="{FF2B5EF4-FFF2-40B4-BE49-F238E27FC236}">
                    <a16:creationId xmlns:a16="http://schemas.microsoft.com/office/drawing/2014/main" id="{97B27797-2F9C-440E-AD9F-218284964515}"/>
                  </a:ext>
                </a:extLst>
              </p:cNvPr>
              <p:cNvSpPr txBox="1"/>
              <p:nvPr/>
            </p:nvSpPr>
            <p:spPr>
              <a:xfrm rot="16200000">
                <a:off x="1557471" y="2276929"/>
                <a:ext cx="533297" cy="307777"/>
              </a:xfrm>
              <a:prstGeom prst="rect">
                <a:avLst/>
              </a:prstGeom>
              <a:noFill/>
            </p:spPr>
            <p:txBody>
              <a:bodyPr wrap="square" rtlCol="0">
                <a:spAutoFit/>
              </a:bodyPr>
              <a:lstStyle/>
              <a:p>
                <a:r>
                  <a:rPr lang="en-US" sz="1400" dirty="0"/>
                  <a:t>hp3</a:t>
                </a:r>
              </a:p>
            </p:txBody>
          </p:sp>
        </p:grpSp>
        <p:cxnSp>
          <p:nvCxnSpPr>
            <p:cNvPr id="44" name="Straight Connector 43">
              <a:extLst>
                <a:ext uri="{FF2B5EF4-FFF2-40B4-BE49-F238E27FC236}">
                  <a16:creationId xmlns:a16="http://schemas.microsoft.com/office/drawing/2014/main" id="{32A92E0B-D485-408F-A4F3-3928F4328391}"/>
                </a:ext>
              </a:extLst>
            </p:cNvPr>
            <p:cNvCxnSpPr/>
            <p:nvPr/>
          </p:nvCxnSpPr>
          <p:spPr>
            <a:xfrm flipH="1" flipV="1">
              <a:off x="1909620" y="3104708"/>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2CEC15-5048-4880-84B2-550CAE2E10DD}"/>
                </a:ext>
              </a:extLst>
            </p:cNvPr>
            <p:cNvCxnSpPr>
              <a:cxnSpLocks/>
            </p:cNvCxnSpPr>
            <p:nvPr/>
          </p:nvCxnSpPr>
          <p:spPr>
            <a:xfrm flipH="1">
              <a:off x="1600200" y="293431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A2874E-58F6-4D14-98C4-57940E333B56}"/>
                </a:ext>
              </a:extLst>
            </p:cNvPr>
            <p:cNvCxnSpPr>
              <a:cxnSpLocks/>
            </p:cNvCxnSpPr>
            <p:nvPr/>
          </p:nvCxnSpPr>
          <p:spPr>
            <a:xfrm>
              <a:off x="2136412" y="1943695"/>
              <a:ext cx="85580" cy="1345097"/>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4A80FF-FF53-46B3-A185-053768ABBF7F}"/>
                </a:ext>
              </a:extLst>
            </p:cNvPr>
            <p:cNvCxnSpPr>
              <a:cxnSpLocks/>
            </p:cNvCxnSpPr>
            <p:nvPr/>
          </p:nvCxnSpPr>
          <p:spPr>
            <a:xfrm flipH="1">
              <a:off x="2438400" y="2066378"/>
              <a:ext cx="1362148" cy="638112"/>
            </a:xfrm>
            <a:prstGeom prst="line">
              <a:avLst/>
            </a:prstGeom>
            <a:ln>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E13CEA-ECB4-4823-91CE-A08DCFFC7A6C}"/>
                </a:ext>
              </a:extLst>
            </p:cNvPr>
            <p:cNvCxnSpPr/>
            <p:nvPr/>
          </p:nvCxnSpPr>
          <p:spPr>
            <a:xfrm flipH="1" flipV="1">
              <a:off x="1905000" y="2362200"/>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C3B449-6582-4FA6-9B4C-DCABC6117829}"/>
                </a:ext>
              </a:extLst>
            </p:cNvPr>
            <p:cNvCxnSpPr>
              <a:cxnSpLocks/>
            </p:cNvCxnSpPr>
            <p:nvPr/>
          </p:nvCxnSpPr>
          <p:spPr>
            <a:xfrm flipH="1">
              <a:off x="1600200" y="228600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1C3D2E1-A8D9-4501-9167-19B503FB792F}"/>
              </a:ext>
            </a:extLst>
          </p:cNvPr>
          <p:cNvSpPr txBox="1"/>
          <p:nvPr/>
        </p:nvSpPr>
        <p:spPr>
          <a:xfrm>
            <a:off x="806269" y="888995"/>
            <a:ext cx="3670878" cy="369332"/>
          </a:xfrm>
          <a:prstGeom prst="rect">
            <a:avLst/>
          </a:prstGeom>
          <a:noFill/>
        </p:spPr>
        <p:txBody>
          <a:bodyPr wrap="square" rtlCol="0">
            <a:spAutoFit/>
          </a:bodyPr>
          <a:lstStyle/>
          <a:p>
            <a:r>
              <a:rPr lang="en-US" b="1" dirty="0" smtClean="0"/>
              <a:t>Hyper Parameter Space / Grid</a:t>
            </a:r>
            <a:endParaRPr lang="en-US" b="1" dirty="0"/>
          </a:p>
        </p:txBody>
      </p:sp>
      <p:sp>
        <p:nvSpPr>
          <p:cNvPr id="4" name="TextBox 3"/>
          <p:cNvSpPr txBox="1"/>
          <p:nvPr/>
        </p:nvSpPr>
        <p:spPr>
          <a:xfrm>
            <a:off x="4922872" y="1258327"/>
            <a:ext cx="3980412" cy="4770537"/>
          </a:xfrm>
          <a:prstGeom prst="rect">
            <a:avLst/>
          </a:prstGeom>
          <a:noFill/>
        </p:spPr>
        <p:txBody>
          <a:bodyPr wrap="square" rtlCol="0">
            <a:spAutoFit/>
          </a:bodyPr>
          <a:lstStyle/>
          <a:p>
            <a:pPr marL="342900" indent="-342900">
              <a:buAutoNum type="arabicPeriod"/>
            </a:pPr>
            <a:r>
              <a:rPr lang="en-GB" sz="1600" dirty="0" smtClean="0"/>
              <a:t>Every valid point in the hyper parameter space represents a model</a:t>
            </a:r>
          </a:p>
          <a:p>
            <a:pPr marL="342900" indent="-342900">
              <a:buAutoNum type="arabicPeriod"/>
            </a:pPr>
            <a:endParaRPr lang="en-GB" sz="1600" dirty="0" smtClean="0"/>
          </a:p>
          <a:p>
            <a:pPr marL="342900" indent="-342900">
              <a:buAutoNum type="arabicPeriod"/>
            </a:pPr>
            <a:r>
              <a:rPr lang="en-GB" sz="1600" dirty="0" smtClean="0"/>
              <a:t>The Error as a function of the hyper parameters is not convex</a:t>
            </a:r>
          </a:p>
          <a:p>
            <a:pPr marL="342900" indent="-342900">
              <a:buAutoNum type="arabicPeriod"/>
            </a:pPr>
            <a:endParaRPr lang="en-GB" sz="1600" dirty="0" smtClean="0"/>
          </a:p>
          <a:p>
            <a:pPr marL="342900" indent="-342900">
              <a:buAutoNum type="arabicPeriod"/>
            </a:pPr>
            <a:r>
              <a:rPr lang="en-GB" sz="1600" dirty="0" smtClean="0"/>
              <a:t>There will be many local minima along with a global minima</a:t>
            </a:r>
          </a:p>
          <a:p>
            <a:pPr marL="342900" indent="-342900">
              <a:buAutoNum type="arabicPeriod"/>
            </a:pPr>
            <a:endParaRPr lang="en-GB" sz="1600" dirty="0" smtClean="0"/>
          </a:p>
          <a:p>
            <a:pPr marL="342900" indent="-342900">
              <a:buAutoNum type="arabicPeriod"/>
            </a:pPr>
            <a:r>
              <a:rPr lang="en-GB" sz="1600" dirty="0" smtClean="0"/>
              <a:t>The challenge is to find the right combination which will take us to the absolute minima</a:t>
            </a:r>
          </a:p>
          <a:p>
            <a:pPr marL="342900" indent="-342900">
              <a:buAutoNum type="arabicPeriod"/>
            </a:pPr>
            <a:endParaRPr lang="en-GB" sz="1600" dirty="0" smtClean="0"/>
          </a:p>
          <a:p>
            <a:pPr marL="342900" indent="-342900">
              <a:buAutoNum type="arabicPeriod"/>
            </a:pPr>
            <a:r>
              <a:rPr lang="en-GB" sz="1600" dirty="0" smtClean="0"/>
              <a:t>That set of hyper parameters will be the best given the data</a:t>
            </a:r>
          </a:p>
          <a:p>
            <a:pPr marL="342900" indent="-342900">
              <a:buAutoNum type="arabicPeriod"/>
            </a:pPr>
            <a:endParaRPr lang="en-GB" sz="1600" dirty="0" smtClean="0"/>
          </a:p>
          <a:p>
            <a:pPr marL="342900" indent="-342900">
              <a:buAutoNum type="arabicPeriod"/>
            </a:pPr>
            <a:r>
              <a:rPr lang="en-GB" sz="1600" dirty="0" smtClean="0"/>
              <a:t>We have to validate it using </a:t>
            </a:r>
            <a:r>
              <a:rPr lang="en-GB" sz="1600" dirty="0" err="1" smtClean="0"/>
              <a:t>Kfold</a:t>
            </a:r>
            <a:r>
              <a:rPr lang="en-GB" sz="1600" dirty="0" smtClean="0"/>
              <a:t> CV i.e. it should not be a “flash in the pan” case</a:t>
            </a:r>
          </a:p>
        </p:txBody>
      </p:sp>
      <p:sp>
        <p:nvSpPr>
          <p:cNvPr id="6" name="TextBox 5"/>
          <p:cNvSpPr txBox="1"/>
          <p:nvPr/>
        </p:nvSpPr>
        <p:spPr>
          <a:xfrm>
            <a:off x="0" y="5914284"/>
            <a:ext cx="7128792" cy="584775"/>
          </a:xfrm>
          <a:prstGeom prst="rect">
            <a:avLst/>
          </a:prstGeom>
          <a:noFill/>
        </p:spPr>
        <p:txBody>
          <a:bodyPr wrap="square" rtlCol="0">
            <a:spAutoFit/>
          </a:bodyPr>
          <a:lstStyle/>
          <a:p>
            <a:r>
              <a:rPr lang="en-IN" sz="1600" dirty="0" err="1" smtClean="0"/>
              <a:t>Decision_Tree_Regressor_Concrete_HyperParameter.ipynb</a:t>
            </a:r>
            <a:endParaRPr lang="en-IN" sz="1600" dirty="0" smtClean="0"/>
          </a:p>
          <a:p>
            <a:endParaRPr lang="en-IN" sz="1600" dirty="0" smtClean="0"/>
          </a:p>
        </p:txBody>
      </p:sp>
    </p:spTree>
    <p:extLst>
      <p:ext uri="{BB962C8B-B14F-4D97-AF65-F5344CB8AC3E}">
        <p14:creationId xmlns:p14="http://schemas.microsoft.com/office/powerpoint/2010/main" val="778774246"/>
      </p:ext>
    </p:extLst>
  </p:cSld>
  <p:clrMapOvr>
    <a:masterClrMapping/>
  </p:clrMapOvr>
  <p:transition spd="med">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4770537"/>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a:pPr>
            <a:r>
              <a:rPr lang="en-US" dirty="0"/>
              <a:t>Hyper parameters are like handles available to the modeler to control the behavior of the algorithm used for modeling</a:t>
            </a:r>
          </a:p>
          <a:p>
            <a:pPr marL="342900" indent="-342900">
              <a:buFont typeface="+mj-lt"/>
              <a:buAutoNum type="arabicPeriod"/>
            </a:pPr>
            <a:endParaRPr lang="en-US" dirty="0"/>
          </a:p>
          <a:p>
            <a:pPr marL="342900" indent="-342900">
              <a:buFont typeface="+mj-lt"/>
              <a:buAutoNum type="arabicPeriod"/>
            </a:pPr>
            <a:r>
              <a:rPr lang="en-US" dirty="0"/>
              <a:t>Hyper parameters are supplied as arguments to the model algorithms while initializing them. For e.g. setting the criterion for decision tree building  “</a:t>
            </a:r>
            <a:r>
              <a:rPr lang="en-US" sz="1400" dirty="0" err="1"/>
              <a:t>dt_model</a:t>
            </a:r>
            <a:r>
              <a:rPr lang="en-US" sz="1400" dirty="0"/>
              <a:t> = </a:t>
            </a:r>
            <a:r>
              <a:rPr lang="en-US" sz="1400" dirty="0" err="1"/>
              <a:t>DecisionTreeClassifier</a:t>
            </a:r>
            <a:r>
              <a:rPr lang="en-US" sz="1400" dirty="0"/>
              <a:t>(criterion = 'entropy’ )”   </a:t>
            </a:r>
            <a:r>
              <a:rPr lang="en-US" dirty="0"/>
              <a:t> </a:t>
            </a:r>
          </a:p>
          <a:p>
            <a:pPr marL="342900" indent="-342900">
              <a:buFont typeface="+mj-lt"/>
              <a:buAutoNum type="arabicPeriod"/>
            </a:pPr>
            <a:endParaRPr lang="en-US" dirty="0"/>
          </a:p>
          <a:p>
            <a:pPr marL="342900" indent="-342900">
              <a:buFont typeface="+mj-lt"/>
              <a:buAutoNum type="arabicPeriod"/>
            </a:pPr>
            <a:r>
              <a:rPr lang="en-US" dirty="0"/>
              <a:t>To get a list of hyper parameters for a given algorithm, call the function </a:t>
            </a:r>
            <a:r>
              <a:rPr lang="en-US" dirty="0" err="1"/>
              <a:t>get_params</a:t>
            </a:r>
            <a:r>
              <a:rPr lang="en-US" dirty="0"/>
              <a:t>()…for e.g. to get support vector classifier hyper parameters</a:t>
            </a:r>
          </a:p>
          <a:p>
            <a:pPr marL="800100" lvl="1" indent="-342900">
              <a:buFont typeface="+mj-lt"/>
              <a:buAutoNum type="arabicPeriod"/>
            </a:pPr>
            <a:r>
              <a:rPr lang="en-US" sz="1400" dirty="0"/>
              <a:t>from </a:t>
            </a:r>
            <a:r>
              <a:rPr lang="en-US" sz="1400" dirty="0" err="1"/>
              <a:t>sklearn.svm</a:t>
            </a:r>
            <a:r>
              <a:rPr lang="en-US" sz="1400" dirty="0"/>
              <a:t> import SVC</a:t>
            </a:r>
          </a:p>
          <a:p>
            <a:pPr marL="800100" lvl="1" indent="-342900">
              <a:buFont typeface="+mj-lt"/>
              <a:buAutoNum type="arabicPeriod"/>
            </a:pPr>
            <a:r>
              <a:rPr lang="en-US" sz="1400" dirty="0" err="1"/>
              <a:t>svcl</a:t>
            </a:r>
            <a:r>
              <a:rPr lang="en-US" sz="1400" dirty="0"/>
              <a:t>= SVC()</a:t>
            </a:r>
          </a:p>
          <a:p>
            <a:pPr marL="800100" lvl="1" indent="-342900">
              <a:buFont typeface="+mj-lt"/>
              <a:buAutoNum type="arabicPeriod"/>
            </a:pPr>
            <a:r>
              <a:rPr lang="en-US" sz="1400" dirty="0" err="1"/>
              <a:t>svc.get_params</a:t>
            </a:r>
            <a:r>
              <a:rPr lang="en-US" sz="1400" dirty="0"/>
              <a:t>()</a:t>
            </a:r>
          </a:p>
          <a:p>
            <a:pPr marL="800100" lvl="1" indent="-342900">
              <a:buFont typeface="+mj-lt"/>
              <a:buAutoNum type="arabicPeriod"/>
            </a:pPr>
            <a:endParaRPr lang="en-US" sz="1400" dirty="0"/>
          </a:p>
          <a:p>
            <a:pPr marL="342900" indent="-342900">
              <a:buFont typeface="+mj-lt"/>
              <a:buAutoNum type="arabicPeriod"/>
            </a:pPr>
            <a:r>
              <a:rPr lang="en-US" dirty="0"/>
              <a:t>Hyper parameters are not learnt from the </a:t>
            </a:r>
            <a:r>
              <a:rPr lang="en-US" dirty="0" smtClean="0"/>
              <a:t>data, the data scientis</a:t>
            </a:r>
            <a:r>
              <a:rPr lang="en-US" dirty="0" smtClean="0"/>
              <a:t>t / model builder has to decide what values these should take to create most powerful and yet generalizable model</a:t>
            </a:r>
            <a:endParaRPr lang="en-US" sz="1400" dirty="0"/>
          </a:p>
        </p:txBody>
      </p:sp>
      <p:sp>
        <p:nvSpPr>
          <p:cNvPr id="2" name="TextBox 1">
            <a:extLst>
              <a:ext uri="{FF2B5EF4-FFF2-40B4-BE49-F238E27FC236}">
                <a16:creationId xmlns:a16="http://schemas.microsoft.com/office/drawing/2014/main" id="{402F495B-17E0-4EB3-B876-CC882CCBB4AD}"/>
              </a:ext>
            </a:extLst>
          </p:cNvPr>
          <p:cNvSpPr txBox="1"/>
          <p:nvPr/>
        </p:nvSpPr>
        <p:spPr>
          <a:xfrm>
            <a:off x="4267200" y="4055994"/>
            <a:ext cx="3429000" cy="307777"/>
          </a:xfrm>
          <a:prstGeom prst="rect">
            <a:avLst/>
          </a:prstGeom>
          <a:noFill/>
        </p:spPr>
        <p:txBody>
          <a:bodyPr wrap="square" rtlCol="0">
            <a:spAutoFit/>
          </a:bodyPr>
          <a:lstStyle/>
          <a:p>
            <a:r>
              <a:rPr lang="en-US" sz="1400" b="1" dirty="0"/>
              <a:t>Ref:</a:t>
            </a:r>
            <a:r>
              <a:rPr lang="en-US" sz="1400" dirty="0"/>
              <a:t> </a:t>
            </a:r>
            <a:r>
              <a:rPr lang="en-US" sz="1400" dirty="0" err="1"/>
              <a:t>Models_HyperParameters.ipynb</a:t>
            </a:r>
            <a:endParaRPr lang="en-US" sz="1400" dirty="0"/>
          </a:p>
        </p:txBody>
      </p:sp>
    </p:spTree>
    <p:extLst>
      <p:ext uri="{BB962C8B-B14F-4D97-AF65-F5344CB8AC3E}">
        <p14:creationId xmlns:p14="http://schemas.microsoft.com/office/powerpoint/2010/main" val="1780035451"/>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5293757"/>
          </a:xfrm>
          <a:prstGeom prst="rect">
            <a:avLst/>
          </a:prstGeom>
        </p:spPr>
        <p:txBody>
          <a:bodyPr wrap="square">
            <a:spAutoFit/>
          </a:bodyPr>
          <a:lstStyle/>
          <a:p>
            <a:r>
              <a:rPr lang="en-US" b="1" dirty="0"/>
              <a:t>Hyper Parameters &amp; Tuning</a:t>
            </a:r>
          </a:p>
          <a:p>
            <a:endParaRPr lang="en-US" sz="1400" b="1" i="1" dirty="0"/>
          </a:p>
          <a:p>
            <a:pPr marL="342900" indent="-342900">
              <a:buFont typeface="+mj-lt"/>
              <a:buAutoNum type="arabicPeriod" startAt="5"/>
            </a:pPr>
            <a:r>
              <a:rPr lang="en-US" dirty="0"/>
              <a:t>Fine tuning the hyper parameters is done in a sequence of steps </a:t>
            </a:r>
          </a:p>
          <a:p>
            <a:pPr marL="800100" lvl="1" indent="-342900">
              <a:buFont typeface="+mj-lt"/>
              <a:buAutoNum type="arabicPeriod"/>
            </a:pPr>
            <a:r>
              <a:rPr lang="en-US" sz="1400" dirty="0"/>
              <a:t>Selecting the appropriate model type (regressor or classifier such as </a:t>
            </a:r>
            <a:r>
              <a:rPr lang="en-US" sz="1400" dirty="0" err="1"/>
              <a:t>sklearn.svm.SVC</a:t>
            </a:r>
            <a:r>
              <a:rPr lang="en-US" sz="1400" dirty="0"/>
              <a:t>())</a:t>
            </a:r>
          </a:p>
          <a:p>
            <a:pPr marL="800100" lvl="1" indent="-342900">
              <a:buFont typeface="+mj-lt"/>
              <a:buAutoNum type="arabicPeriod"/>
            </a:pPr>
            <a:r>
              <a:rPr lang="en-US" sz="1400" dirty="0"/>
              <a:t>Identify the corresponding parameter </a:t>
            </a:r>
            <a:r>
              <a:rPr lang="en-US" sz="1400" dirty="0" smtClean="0"/>
              <a:t>space</a:t>
            </a:r>
            <a:endParaRPr lang="en-US" sz="1400" dirty="0"/>
          </a:p>
          <a:p>
            <a:pPr marL="800100" lvl="1" indent="-342900">
              <a:buFont typeface="+mj-lt"/>
              <a:buAutoNum type="arabicPeriod"/>
            </a:pPr>
            <a:r>
              <a:rPr lang="en-US" sz="1400" dirty="0"/>
              <a:t>Decide the method for searching or sampling parameter space;</a:t>
            </a:r>
          </a:p>
          <a:p>
            <a:pPr marL="800100" lvl="1" indent="-342900">
              <a:buFont typeface="+mj-lt"/>
              <a:buAutoNum type="arabicPeriod"/>
            </a:pPr>
            <a:r>
              <a:rPr lang="en-US" sz="1400" dirty="0"/>
              <a:t>Decide the cross-validation scheme to ensure model will generalize</a:t>
            </a:r>
          </a:p>
          <a:p>
            <a:pPr marL="800100" lvl="1" indent="-342900">
              <a:buFont typeface="+mj-lt"/>
              <a:buAutoNum type="arabicPeriod"/>
            </a:pPr>
            <a:r>
              <a:rPr lang="en-US" sz="1400" dirty="0"/>
              <a:t>Decide a score function to use to evaluate  the model</a:t>
            </a:r>
          </a:p>
          <a:p>
            <a:pPr marL="342900" indent="-342900">
              <a:buFont typeface="+mj-lt"/>
              <a:buAutoNum type="arabicPeriod" startAt="5"/>
            </a:pPr>
            <a:endParaRPr lang="en-US" sz="1400" dirty="0"/>
          </a:p>
          <a:p>
            <a:pPr marL="342900" indent="-342900">
              <a:buFont typeface="+mj-lt"/>
              <a:buAutoNum type="arabicPeriod" startAt="5"/>
            </a:pPr>
            <a:r>
              <a:rPr lang="en-US" dirty="0" smtClean="0"/>
              <a:t>Two </a:t>
            </a:r>
            <a:r>
              <a:rPr lang="en-US" dirty="0"/>
              <a:t>generic approaches to searching hyper parameter space include </a:t>
            </a:r>
          </a:p>
          <a:p>
            <a:pPr marL="800100" lvl="1" indent="-342900">
              <a:buFont typeface="+mj-lt"/>
              <a:buAutoNum type="arabicPeriod"/>
            </a:pPr>
            <a:r>
              <a:rPr lang="en-US" sz="1400" dirty="0"/>
              <a:t>GridSearchCV which exhaustively considers all parameter combinations </a:t>
            </a:r>
          </a:p>
          <a:p>
            <a:pPr marL="800100" lvl="1" indent="-342900">
              <a:buFont typeface="+mj-lt"/>
              <a:buAutoNum type="arabicPeriod"/>
            </a:pPr>
            <a:r>
              <a:rPr lang="en-US" sz="1400" dirty="0" err="1"/>
              <a:t>RandomizedSearchCV</a:t>
            </a:r>
            <a:r>
              <a:rPr lang="en-US" sz="1400" dirty="0"/>
              <a:t> can sample a given number of candidates from a parameter space with a specified distribution. </a:t>
            </a:r>
          </a:p>
          <a:p>
            <a:pPr marL="342900" indent="-342900">
              <a:buFont typeface="+mj-lt"/>
              <a:buAutoNum type="arabicPeriod" startAt="5"/>
            </a:pPr>
            <a:endParaRPr lang="en-US" dirty="0"/>
          </a:p>
          <a:p>
            <a:pPr marL="342900" indent="-342900">
              <a:buFont typeface="+mj-lt"/>
              <a:buAutoNum type="arabicPeriod" startAt="5"/>
            </a:pPr>
            <a:r>
              <a:rPr lang="en-US" dirty="0"/>
              <a:t>While tuning hyper parameters, the data should have been split into three parts – Training, validation and testing to </a:t>
            </a:r>
            <a:r>
              <a:rPr lang="en-US" b="1" dirty="0"/>
              <a:t>prevent</a:t>
            </a:r>
            <a:r>
              <a:rPr lang="en-US" dirty="0"/>
              <a:t> </a:t>
            </a:r>
            <a:r>
              <a:rPr lang="en-US" b="1" dirty="0"/>
              <a:t>data </a:t>
            </a:r>
            <a:r>
              <a:rPr lang="en-US" b="1" dirty="0" smtClean="0"/>
              <a:t>leak  </a:t>
            </a:r>
            <a:r>
              <a:rPr lang="en-US" dirty="0" smtClean="0"/>
              <a:t>(This may not always be possible</a:t>
            </a:r>
            <a:endParaRPr lang="en-US" b="1" dirty="0"/>
          </a:p>
          <a:p>
            <a:pPr marL="342900" indent="-342900">
              <a:buFont typeface="+mj-lt"/>
              <a:buAutoNum type="arabicPeriod" startAt="5"/>
            </a:pPr>
            <a:endParaRPr lang="en-US" dirty="0"/>
          </a:p>
          <a:p>
            <a:pPr marL="342900" indent="-342900">
              <a:buFont typeface="+mj-lt"/>
              <a:buAutoNum type="arabicPeriod" startAt="5"/>
            </a:pPr>
            <a:r>
              <a:rPr lang="en-US" dirty="0"/>
              <a:t>The testing data should be separately transformed * using the same functions that were used to transform the rest of the data for model building and hyper parameter tuning</a:t>
            </a:r>
          </a:p>
        </p:txBody>
      </p:sp>
      <p:sp>
        <p:nvSpPr>
          <p:cNvPr id="8" name="TextBox 7">
            <a:extLst>
              <a:ext uri="{FF2B5EF4-FFF2-40B4-BE49-F238E27FC236}">
                <a16:creationId xmlns:a16="http://schemas.microsoft.com/office/drawing/2014/main" id="{7E8D1616-3BAC-4315-894F-E6C88200A23A}"/>
              </a:ext>
            </a:extLst>
          </p:cNvPr>
          <p:cNvSpPr txBox="1"/>
          <p:nvPr/>
        </p:nvSpPr>
        <p:spPr>
          <a:xfrm>
            <a:off x="167640" y="6205728"/>
            <a:ext cx="8671560" cy="523220"/>
          </a:xfrm>
          <a:prstGeom prst="rect">
            <a:avLst/>
          </a:prstGeom>
          <a:noFill/>
        </p:spPr>
        <p:txBody>
          <a:bodyPr wrap="square" rtlCol="0">
            <a:spAutoFit/>
          </a:bodyPr>
          <a:lstStyle/>
          <a:p>
            <a:r>
              <a:rPr lang="en-US" sz="1400" dirty="0"/>
              <a:t>* Any transformation where rows influence each other. For e.g. using </a:t>
            </a:r>
            <a:r>
              <a:rPr lang="en-US" sz="1400" dirty="0" err="1"/>
              <a:t>zscore</a:t>
            </a:r>
            <a:r>
              <a:rPr lang="en-US" sz="1400" dirty="0"/>
              <a:t>. </a:t>
            </a:r>
            <a:r>
              <a:rPr lang="en-US" sz="1400" dirty="0" err="1"/>
              <a:t>OneHotCode</a:t>
            </a:r>
            <a:r>
              <a:rPr lang="en-US" sz="1400" dirty="0"/>
              <a:t> transformation does not come into this category. It can be done before splitting the data </a:t>
            </a:r>
          </a:p>
        </p:txBody>
      </p:sp>
      <p:sp>
        <p:nvSpPr>
          <p:cNvPr id="9" name="TextBox 8">
            <a:extLst>
              <a:ext uri="{FF2B5EF4-FFF2-40B4-BE49-F238E27FC236}">
                <a16:creationId xmlns:a16="http://schemas.microsoft.com/office/drawing/2014/main" id="{72057A70-6550-4F20-9D52-8EA2F60A660E}"/>
              </a:ext>
            </a:extLst>
          </p:cNvPr>
          <p:cNvSpPr txBox="1"/>
          <p:nvPr/>
        </p:nvSpPr>
        <p:spPr>
          <a:xfrm>
            <a:off x="6228184" y="3789040"/>
            <a:ext cx="3810000" cy="276999"/>
          </a:xfrm>
          <a:prstGeom prst="rect">
            <a:avLst/>
          </a:prstGeom>
          <a:noFill/>
        </p:spPr>
        <p:txBody>
          <a:bodyPr wrap="square" rtlCol="0">
            <a:spAutoFit/>
          </a:bodyPr>
          <a:lstStyle/>
          <a:p>
            <a:r>
              <a:rPr lang="en-US" sz="1200" b="1" dirty="0"/>
              <a:t>Ref:</a:t>
            </a:r>
            <a:r>
              <a:rPr lang="en-US" sz="1200" dirty="0"/>
              <a:t> </a:t>
            </a:r>
            <a:r>
              <a:rPr lang="en-US" sz="1200" dirty="0" err="1"/>
              <a:t>GridSearchSimpleExample.ipynb</a:t>
            </a:r>
            <a:endParaRPr lang="en-US" sz="1200" dirty="0"/>
          </a:p>
        </p:txBody>
      </p:sp>
    </p:spTree>
    <p:extLst>
      <p:ext uri="{BB962C8B-B14F-4D97-AF65-F5344CB8AC3E}">
        <p14:creationId xmlns:p14="http://schemas.microsoft.com/office/powerpoint/2010/main" val="2739343498"/>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5570756"/>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GridsearchCV</a:t>
            </a:r>
            <a:r>
              <a:rPr lang="en-US" dirty="0"/>
              <a:t> – </a:t>
            </a:r>
          </a:p>
          <a:p>
            <a:endParaRPr lang="en-US" dirty="0"/>
          </a:p>
          <a:p>
            <a:pPr marL="342900" indent="-342900">
              <a:lnSpc>
                <a:spcPct val="150000"/>
              </a:lnSpc>
              <a:buFont typeface="+mj-lt"/>
              <a:buAutoNum type="arabicPeriod"/>
            </a:pPr>
            <a:r>
              <a:rPr lang="en-US" dirty="0"/>
              <a:t>Is </a:t>
            </a:r>
            <a:r>
              <a:rPr lang="en-US" dirty="0" smtClean="0"/>
              <a:t>a </a:t>
            </a:r>
            <a:r>
              <a:rPr lang="en-US" dirty="0"/>
              <a:t>basic optimal hyperparameter tuning technique. </a:t>
            </a:r>
          </a:p>
          <a:p>
            <a:pPr marL="342900" indent="-342900">
              <a:lnSpc>
                <a:spcPct val="150000"/>
              </a:lnSpc>
              <a:buFont typeface="+mj-lt"/>
              <a:buAutoNum type="arabicPeriod"/>
            </a:pPr>
            <a:r>
              <a:rPr lang="en-US" dirty="0"/>
              <a:t>It builds a model for each permutation of all of the given hyperparameter values</a:t>
            </a:r>
          </a:p>
          <a:p>
            <a:pPr marL="342900" indent="-342900">
              <a:lnSpc>
                <a:spcPct val="150000"/>
              </a:lnSpc>
              <a:buFont typeface="+mj-lt"/>
              <a:buAutoNum type="arabicPeriod"/>
            </a:pPr>
            <a:r>
              <a:rPr lang="en-US" dirty="0"/>
              <a:t>Each such model is evaluated and ranked. </a:t>
            </a:r>
          </a:p>
          <a:p>
            <a:pPr marL="342900" indent="-342900">
              <a:lnSpc>
                <a:spcPct val="150000"/>
              </a:lnSpc>
              <a:buFont typeface="+mj-lt"/>
              <a:buAutoNum type="arabicPeriod"/>
            </a:pPr>
            <a:r>
              <a:rPr lang="en-US" dirty="0"/>
              <a:t>The combination of hyperparameter values that gives the best performing model is chosen</a:t>
            </a:r>
          </a:p>
          <a:p>
            <a:pPr marL="342900" indent="-342900">
              <a:lnSpc>
                <a:spcPct val="150000"/>
              </a:lnSpc>
              <a:buFont typeface="+mj-lt"/>
              <a:buAutoNum type="arabicPeriod"/>
            </a:pPr>
            <a:r>
              <a:rPr lang="en-US" dirty="0"/>
              <a:t>For every combination, cross validation is used and average score is calculated</a:t>
            </a:r>
          </a:p>
          <a:p>
            <a:pPr marL="342900" indent="-342900">
              <a:lnSpc>
                <a:spcPct val="150000"/>
              </a:lnSpc>
              <a:buFont typeface="+mj-lt"/>
              <a:buAutoNum type="arabicPeriod"/>
            </a:pPr>
            <a:r>
              <a:rPr lang="en-US" dirty="0"/>
              <a:t>This is an exhaustive sampling of the hyperparameter space and can be quite </a:t>
            </a:r>
            <a:r>
              <a:rPr lang="en-US" dirty="0">
                <a:solidFill>
                  <a:srgbClr val="FF0000"/>
                </a:solidFill>
              </a:rPr>
              <a:t>inefficient</a:t>
            </a:r>
            <a:r>
              <a:rPr lang="en-US" dirty="0"/>
              <a:t> </a:t>
            </a:r>
          </a:p>
          <a:p>
            <a:endParaRPr lang="en-US" dirty="0"/>
          </a:p>
        </p:txBody>
      </p:sp>
    </p:spTree>
    <p:extLst>
      <p:ext uri="{BB962C8B-B14F-4D97-AF65-F5344CB8AC3E}">
        <p14:creationId xmlns:p14="http://schemas.microsoft.com/office/powerpoint/2010/main" val="3435769282"/>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D1C67444-9BCB-404D-86BB-8F31661FA5DD}"/>
              </a:ext>
            </a:extLst>
          </p:cNvPr>
          <p:cNvGrpSpPr/>
          <p:nvPr/>
        </p:nvGrpSpPr>
        <p:grpSpPr>
          <a:xfrm>
            <a:off x="685800" y="1466850"/>
            <a:ext cx="3733800" cy="3752849"/>
            <a:chOff x="685800" y="1466850"/>
            <a:chExt cx="3733800" cy="3752849"/>
          </a:xfrm>
        </p:grpSpPr>
        <p:grpSp>
          <p:nvGrpSpPr>
            <p:cNvPr id="40" name="Group 39">
              <a:extLst>
                <a:ext uri="{FF2B5EF4-FFF2-40B4-BE49-F238E27FC236}">
                  <a16:creationId xmlns:a16="http://schemas.microsoft.com/office/drawing/2014/main" id="{B1B2EBC9-3DF7-4558-AEA0-0E2458907B41}"/>
                </a:ext>
              </a:extLst>
            </p:cNvPr>
            <p:cNvGrpSpPr/>
            <p:nvPr/>
          </p:nvGrpSpPr>
          <p:grpSpPr>
            <a:xfrm>
              <a:off x="685800" y="1466850"/>
              <a:ext cx="3425644" cy="3333750"/>
              <a:chOff x="1670231" y="781065"/>
              <a:chExt cx="3425644" cy="3333750"/>
            </a:xfrm>
          </p:grpSpPr>
          <p:pic>
            <p:nvPicPr>
              <p:cNvPr id="19458" name="Picture 2" descr="Use links below to save image.">
                <a:extLst>
                  <a:ext uri="{FF2B5EF4-FFF2-40B4-BE49-F238E27FC236}">
                    <a16:creationId xmlns:a16="http://schemas.microsoft.com/office/drawing/2014/main" id="{201443F4-A073-4C6A-AB29-23364F18B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781065"/>
                <a:ext cx="3333750" cy="33337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07497B0-A454-45E6-86A7-8F748D1B657E}"/>
                  </a:ext>
                </a:extLst>
              </p:cNvPr>
              <p:cNvCxnSpPr>
                <a:cxnSpLocks/>
              </p:cNvCxnSpPr>
              <p:nvPr/>
            </p:nvCxnSpPr>
            <p:spPr>
              <a:xfrm flipV="1">
                <a:off x="1981200" y="2421803"/>
                <a:ext cx="1371600" cy="702397"/>
              </a:xfrm>
              <a:prstGeom prst="straightConnector1">
                <a:avLst/>
              </a:prstGeom>
              <a:ln>
                <a:solidFill>
                  <a:schemeClr val="tx1"/>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5" name="Straight Arrow Connector 4">
                <a:extLst>
                  <a:ext uri="{FF2B5EF4-FFF2-40B4-BE49-F238E27FC236}">
                    <a16:creationId xmlns:a16="http://schemas.microsoft.com/office/drawing/2014/main" id="{B383E393-3C23-483C-9046-5F847EC33484}"/>
                  </a:ext>
                </a:extLst>
              </p:cNvPr>
              <p:cNvCxnSpPr>
                <a:cxnSpLocks/>
              </p:cNvCxnSpPr>
              <p:nvPr/>
            </p:nvCxnSpPr>
            <p:spPr>
              <a:xfrm>
                <a:off x="1981200" y="3124200"/>
                <a:ext cx="1219200" cy="8382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8" name="Straight Arrow Connector 7">
                <a:extLst>
                  <a:ext uri="{FF2B5EF4-FFF2-40B4-BE49-F238E27FC236}">
                    <a16:creationId xmlns:a16="http://schemas.microsoft.com/office/drawing/2014/main" id="{B05D9F0F-22E8-44A4-9548-C501EE32A482}"/>
                  </a:ext>
                </a:extLst>
              </p:cNvPr>
              <p:cNvCxnSpPr>
                <a:cxnSpLocks/>
              </p:cNvCxnSpPr>
              <p:nvPr/>
            </p:nvCxnSpPr>
            <p:spPr>
              <a:xfrm flipH="1" flipV="1">
                <a:off x="1879615" y="1828800"/>
                <a:ext cx="101586" cy="1295400"/>
              </a:xfrm>
              <a:prstGeom prst="straightConnector1">
                <a:avLst/>
              </a:prstGeom>
              <a:ln>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338F1F49-6CAA-45EB-80C3-8D73727CA29B}"/>
                  </a:ext>
                </a:extLst>
              </p:cNvPr>
              <p:cNvSpPr txBox="1"/>
              <p:nvPr/>
            </p:nvSpPr>
            <p:spPr>
              <a:xfrm rot="2016716">
                <a:off x="2122487" y="3540639"/>
                <a:ext cx="533297" cy="307777"/>
              </a:xfrm>
              <a:prstGeom prst="rect">
                <a:avLst/>
              </a:prstGeom>
              <a:noFill/>
            </p:spPr>
            <p:txBody>
              <a:bodyPr wrap="square" rtlCol="0">
                <a:spAutoFit/>
              </a:bodyPr>
              <a:lstStyle/>
              <a:p>
                <a:r>
                  <a:rPr lang="en-US" sz="1400" dirty="0"/>
                  <a:t>hp1</a:t>
                </a:r>
              </a:p>
            </p:txBody>
          </p:sp>
          <p:sp>
            <p:nvSpPr>
              <p:cNvPr id="10" name="TextBox 9">
                <a:extLst>
                  <a:ext uri="{FF2B5EF4-FFF2-40B4-BE49-F238E27FC236}">
                    <a16:creationId xmlns:a16="http://schemas.microsoft.com/office/drawing/2014/main" id="{CA521A92-4640-4EA6-BD13-EDE10A0DF95F}"/>
                  </a:ext>
                </a:extLst>
              </p:cNvPr>
              <p:cNvSpPr txBox="1"/>
              <p:nvPr/>
            </p:nvSpPr>
            <p:spPr>
              <a:xfrm rot="20396957">
                <a:off x="2324154" y="2501017"/>
                <a:ext cx="533297" cy="307777"/>
              </a:xfrm>
              <a:prstGeom prst="rect">
                <a:avLst/>
              </a:prstGeom>
              <a:noFill/>
            </p:spPr>
            <p:txBody>
              <a:bodyPr wrap="square" rtlCol="0">
                <a:spAutoFit/>
              </a:bodyPr>
              <a:lstStyle/>
              <a:p>
                <a:r>
                  <a:rPr lang="en-US" sz="1400" dirty="0"/>
                  <a:t>hp2</a:t>
                </a:r>
              </a:p>
            </p:txBody>
          </p:sp>
          <p:sp>
            <p:nvSpPr>
              <p:cNvPr id="11" name="TextBox 10">
                <a:extLst>
                  <a:ext uri="{FF2B5EF4-FFF2-40B4-BE49-F238E27FC236}">
                    <a16:creationId xmlns:a16="http://schemas.microsoft.com/office/drawing/2014/main" id="{97B27797-2F9C-440E-AD9F-218284964515}"/>
                  </a:ext>
                </a:extLst>
              </p:cNvPr>
              <p:cNvSpPr txBox="1"/>
              <p:nvPr/>
            </p:nvSpPr>
            <p:spPr>
              <a:xfrm rot="16200000">
                <a:off x="1557471" y="2276929"/>
                <a:ext cx="533297" cy="307777"/>
              </a:xfrm>
              <a:prstGeom prst="rect">
                <a:avLst/>
              </a:prstGeom>
              <a:noFill/>
            </p:spPr>
            <p:txBody>
              <a:bodyPr wrap="square" rtlCol="0">
                <a:spAutoFit/>
              </a:bodyPr>
              <a:lstStyle/>
              <a:p>
                <a:r>
                  <a:rPr lang="en-US" sz="1400" dirty="0"/>
                  <a:t>hp3</a:t>
                </a:r>
              </a:p>
            </p:txBody>
          </p:sp>
        </p:grpSp>
        <p:sp>
          <p:nvSpPr>
            <p:cNvPr id="41" name="TextBox 40">
              <a:extLst>
                <a:ext uri="{FF2B5EF4-FFF2-40B4-BE49-F238E27FC236}">
                  <a16:creationId xmlns:a16="http://schemas.microsoft.com/office/drawing/2014/main" id="{B167D890-7F49-45E6-850B-42AFF2BBC82F}"/>
                </a:ext>
              </a:extLst>
            </p:cNvPr>
            <p:cNvSpPr txBox="1"/>
            <p:nvPr/>
          </p:nvSpPr>
          <p:spPr>
            <a:xfrm>
              <a:off x="1219200" y="4911922"/>
              <a:ext cx="3200400" cy="307777"/>
            </a:xfrm>
            <a:prstGeom prst="rect">
              <a:avLst/>
            </a:prstGeom>
            <a:noFill/>
          </p:spPr>
          <p:txBody>
            <a:bodyPr wrap="square" rtlCol="0">
              <a:spAutoFit/>
            </a:bodyPr>
            <a:lstStyle/>
            <a:p>
              <a:r>
                <a:rPr lang="en-US" sz="1400" dirty="0"/>
                <a:t>Hyper parameter space</a:t>
              </a:r>
            </a:p>
          </p:txBody>
        </p:sp>
        <p:sp>
          <p:nvSpPr>
            <p:cNvPr id="42" name="Oval 41">
              <a:extLst>
                <a:ext uri="{FF2B5EF4-FFF2-40B4-BE49-F238E27FC236}">
                  <a16:creationId xmlns:a16="http://schemas.microsoft.com/office/drawing/2014/main" id="{9C624853-0E0F-431F-A376-85891A57A643}"/>
                </a:ext>
              </a:extLst>
            </p:cNvPr>
            <p:cNvSpPr/>
            <p:nvPr/>
          </p:nvSpPr>
          <p:spPr>
            <a:xfrm>
              <a:off x="2057400" y="3505200"/>
              <a:ext cx="231958" cy="228585"/>
            </a:xfrm>
            <a:prstGeom prst="ellipse">
              <a:avLst/>
            </a:prstGeom>
            <a:solidFill>
              <a:schemeClr val="accent4">
                <a:lumMod val="40000"/>
                <a:lumOff val="60000"/>
                <a:alpha val="52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32A92E0B-D485-408F-A4F3-3928F4328391}"/>
                </a:ext>
              </a:extLst>
            </p:cNvPr>
            <p:cNvCxnSpPr/>
            <p:nvPr/>
          </p:nvCxnSpPr>
          <p:spPr>
            <a:xfrm flipH="1" flipV="1">
              <a:off x="1909620" y="3104708"/>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2CEC15-5048-4880-84B2-550CAE2E10DD}"/>
                </a:ext>
              </a:extLst>
            </p:cNvPr>
            <p:cNvCxnSpPr>
              <a:cxnSpLocks/>
            </p:cNvCxnSpPr>
            <p:nvPr/>
          </p:nvCxnSpPr>
          <p:spPr>
            <a:xfrm flipH="1">
              <a:off x="1600200" y="293431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DA2874E-58F6-4D14-98C4-57940E333B56}"/>
                </a:ext>
              </a:extLst>
            </p:cNvPr>
            <p:cNvCxnSpPr>
              <a:cxnSpLocks/>
            </p:cNvCxnSpPr>
            <p:nvPr/>
          </p:nvCxnSpPr>
          <p:spPr>
            <a:xfrm>
              <a:off x="2136412" y="1943695"/>
              <a:ext cx="85580" cy="1345097"/>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F4A80FF-FF53-46B3-A185-053768ABBF7F}"/>
                </a:ext>
              </a:extLst>
            </p:cNvPr>
            <p:cNvCxnSpPr>
              <a:cxnSpLocks/>
            </p:cNvCxnSpPr>
            <p:nvPr/>
          </p:nvCxnSpPr>
          <p:spPr>
            <a:xfrm flipH="1">
              <a:off x="2438400" y="2066378"/>
              <a:ext cx="1362148" cy="638112"/>
            </a:xfrm>
            <a:prstGeom prst="line">
              <a:avLst/>
            </a:prstGeom>
            <a:ln>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0E13CEA-ECB4-4823-91CE-A08DCFFC7A6C}"/>
                </a:ext>
              </a:extLst>
            </p:cNvPr>
            <p:cNvCxnSpPr/>
            <p:nvPr/>
          </p:nvCxnSpPr>
          <p:spPr>
            <a:xfrm flipH="1" flipV="1">
              <a:off x="1905000" y="2362200"/>
              <a:ext cx="1214580" cy="657562"/>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4C3B449-6582-4FA6-9B4C-DCABC6117829}"/>
                </a:ext>
              </a:extLst>
            </p:cNvPr>
            <p:cNvCxnSpPr>
              <a:cxnSpLocks/>
            </p:cNvCxnSpPr>
            <p:nvPr/>
          </p:nvCxnSpPr>
          <p:spPr>
            <a:xfrm flipH="1">
              <a:off x="1600200" y="2286000"/>
              <a:ext cx="1295400" cy="72329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54" name="Connector: Curved 53">
            <a:extLst>
              <a:ext uri="{FF2B5EF4-FFF2-40B4-BE49-F238E27FC236}">
                <a16:creationId xmlns:a16="http://schemas.microsoft.com/office/drawing/2014/main" id="{EBF63148-DA08-42C8-A8A2-A9FF99726D8A}"/>
              </a:ext>
            </a:extLst>
          </p:cNvPr>
          <p:cNvCxnSpPr>
            <a:cxnSpLocks/>
            <a:stCxn id="42" idx="6"/>
            <a:endCxn id="55" idx="1"/>
          </p:cNvCxnSpPr>
          <p:nvPr/>
        </p:nvCxnSpPr>
        <p:spPr>
          <a:xfrm flipV="1">
            <a:off x="2289358" y="2599671"/>
            <a:ext cx="3593213" cy="101982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6A08AEFF-74A1-4BB3-AF1A-F8B30035C13A}"/>
              </a:ext>
            </a:extLst>
          </p:cNvPr>
          <p:cNvSpPr txBox="1"/>
          <p:nvPr/>
        </p:nvSpPr>
        <p:spPr>
          <a:xfrm>
            <a:off x="5882571" y="1722508"/>
            <a:ext cx="2712858" cy="1754326"/>
          </a:xfrm>
          <a:prstGeom prst="rect">
            <a:avLst/>
          </a:prstGeom>
          <a:noFill/>
        </p:spPr>
        <p:txBody>
          <a:bodyPr wrap="square" rtlCol="0">
            <a:spAutoFit/>
          </a:bodyPr>
          <a:lstStyle/>
          <a:p>
            <a:r>
              <a:rPr lang="en-US" sz="1200" dirty="0"/>
              <a:t>One combination of hyper parameters used K times to train and test. The avg score of the K times is the score associated with this combination </a:t>
            </a:r>
          </a:p>
          <a:p>
            <a:endParaRPr lang="en-US" sz="1200" dirty="0"/>
          </a:p>
          <a:p>
            <a:r>
              <a:rPr lang="en-US" sz="1200" dirty="0"/>
              <a:t>This will repeat for all possible combinations i.e. all the cells in the space.</a:t>
            </a:r>
          </a:p>
        </p:txBody>
      </p:sp>
      <p:pic>
        <p:nvPicPr>
          <p:cNvPr id="56" name="Picture 55">
            <a:extLst>
              <a:ext uri="{FF2B5EF4-FFF2-40B4-BE49-F238E27FC236}">
                <a16:creationId xmlns:a16="http://schemas.microsoft.com/office/drawing/2014/main" id="{5538C3F4-DE8E-4D62-B967-B5228794E338}"/>
              </a:ext>
            </a:extLst>
          </p:cNvPr>
          <p:cNvPicPr>
            <a:picLocks noChangeAspect="1"/>
          </p:cNvPicPr>
          <p:nvPr/>
        </p:nvPicPr>
        <p:blipFill>
          <a:blip r:embed="rId4"/>
          <a:stretch>
            <a:fillRect/>
          </a:stretch>
        </p:blipFill>
        <p:spPr>
          <a:xfrm>
            <a:off x="5781675" y="3968847"/>
            <a:ext cx="2524125" cy="1962150"/>
          </a:xfrm>
          <a:prstGeom prst="rect">
            <a:avLst/>
          </a:prstGeom>
        </p:spPr>
      </p:pic>
      <p:sp>
        <p:nvSpPr>
          <p:cNvPr id="57" name="Left Brace 56">
            <a:extLst>
              <a:ext uri="{FF2B5EF4-FFF2-40B4-BE49-F238E27FC236}">
                <a16:creationId xmlns:a16="http://schemas.microsoft.com/office/drawing/2014/main" id="{8FC46924-5362-474A-A5D8-560EB51730C9}"/>
              </a:ext>
            </a:extLst>
          </p:cNvPr>
          <p:cNvSpPr/>
          <p:nvPr/>
        </p:nvSpPr>
        <p:spPr>
          <a:xfrm rot="5400000">
            <a:off x="6957344" y="2867025"/>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E1C3D2E1-A8D9-4501-9167-19B503FB792F}"/>
              </a:ext>
            </a:extLst>
          </p:cNvPr>
          <p:cNvSpPr txBox="1"/>
          <p:nvPr/>
        </p:nvSpPr>
        <p:spPr>
          <a:xfrm>
            <a:off x="806269" y="888995"/>
            <a:ext cx="3124200" cy="369332"/>
          </a:xfrm>
          <a:prstGeom prst="rect">
            <a:avLst/>
          </a:prstGeom>
          <a:noFill/>
        </p:spPr>
        <p:txBody>
          <a:bodyPr wrap="square" rtlCol="0">
            <a:spAutoFit/>
          </a:bodyPr>
          <a:lstStyle/>
          <a:p>
            <a:r>
              <a:rPr lang="en-US" b="1" dirty="0"/>
              <a:t>GridSearchCV</a:t>
            </a:r>
          </a:p>
        </p:txBody>
      </p:sp>
      <p:sp>
        <p:nvSpPr>
          <p:cNvPr id="62" name="TextBox 61">
            <a:extLst>
              <a:ext uri="{FF2B5EF4-FFF2-40B4-BE49-F238E27FC236}">
                <a16:creationId xmlns:a16="http://schemas.microsoft.com/office/drawing/2014/main" id="{9EEB81C9-37BC-447A-8BFB-C9A39A379A9C}"/>
              </a:ext>
            </a:extLst>
          </p:cNvPr>
          <p:cNvSpPr txBox="1"/>
          <p:nvPr/>
        </p:nvSpPr>
        <p:spPr>
          <a:xfrm>
            <a:off x="233400" y="5638800"/>
            <a:ext cx="6472200" cy="523220"/>
          </a:xfrm>
          <a:prstGeom prst="rect">
            <a:avLst/>
          </a:prstGeom>
          <a:noFill/>
        </p:spPr>
        <p:txBody>
          <a:bodyPr wrap="square" rtlCol="0">
            <a:spAutoFit/>
          </a:bodyPr>
          <a:lstStyle/>
          <a:p>
            <a:r>
              <a:rPr lang="en-US" sz="1400" b="1" dirty="0"/>
              <a:t>Ref:</a:t>
            </a:r>
            <a:r>
              <a:rPr lang="en-US" sz="1400" dirty="0"/>
              <a:t> </a:t>
            </a:r>
            <a:r>
              <a:rPr lang="en-US" sz="1400" dirty="0" err="1"/>
              <a:t>GridSearchCV_compare_models.ipynb</a:t>
            </a:r>
            <a:r>
              <a:rPr lang="en-US" sz="1400" dirty="0"/>
              <a:t>,</a:t>
            </a:r>
          </a:p>
          <a:p>
            <a:r>
              <a:rPr lang="en-US" sz="1400" dirty="0"/>
              <a:t>       </a:t>
            </a:r>
          </a:p>
        </p:txBody>
      </p:sp>
    </p:spTree>
    <p:extLst>
      <p:ext uri="{BB962C8B-B14F-4D97-AF65-F5344CB8AC3E}">
        <p14:creationId xmlns:p14="http://schemas.microsoft.com/office/powerpoint/2010/main" val="4289732555"/>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5570756"/>
          </a:xfrm>
          <a:prstGeom prst="rect">
            <a:avLst/>
          </a:prstGeom>
        </p:spPr>
        <p:txBody>
          <a:bodyPr wrap="square">
            <a:spAutoFit/>
          </a:bodyPr>
          <a:lstStyle/>
          <a:p>
            <a:r>
              <a:rPr lang="en-US" b="1" dirty="0"/>
              <a:t>Hyper Parameters &amp; Tuning  (</a:t>
            </a:r>
            <a:r>
              <a:rPr lang="en-US" b="1" dirty="0" err="1"/>
              <a:t>GridsearchCV</a:t>
            </a:r>
            <a:r>
              <a:rPr lang="en-US" b="1" dirty="0"/>
              <a:t>/ </a:t>
            </a:r>
            <a:r>
              <a:rPr lang="en-US" b="1" dirty="0" err="1"/>
              <a:t>RandomizedSearchCv</a:t>
            </a:r>
            <a:r>
              <a:rPr lang="en-US" b="1" dirty="0"/>
              <a:t>)</a:t>
            </a:r>
          </a:p>
          <a:p>
            <a:endParaRPr lang="en-US" sz="1400" b="1" i="1" dirty="0"/>
          </a:p>
          <a:p>
            <a:r>
              <a:rPr lang="en-US" dirty="0" err="1"/>
              <a:t>RandomizedSearchCV</a:t>
            </a:r>
            <a:r>
              <a:rPr lang="en-US" dirty="0"/>
              <a:t> – </a:t>
            </a:r>
          </a:p>
          <a:p>
            <a:endParaRPr lang="en-US" dirty="0"/>
          </a:p>
          <a:p>
            <a:pPr marL="342900" indent="-342900">
              <a:buFont typeface="+mj-lt"/>
              <a:buAutoNum type="arabicPeriod"/>
            </a:pPr>
            <a:r>
              <a:rPr lang="en-US" dirty="0" smtClean="0"/>
              <a:t>The </a:t>
            </a:r>
            <a:r>
              <a:rPr lang="en-US" dirty="0"/>
              <a:t>motivation to use random search in place of grid search is that for many cases, hyperparameters are not </a:t>
            </a:r>
            <a:r>
              <a:rPr lang="en-US" i="1" dirty="0"/>
              <a:t>equally</a:t>
            </a:r>
            <a:r>
              <a:rPr lang="en-US" dirty="0"/>
              <a:t> important</a:t>
            </a:r>
            <a:r>
              <a:rPr lang="en-US" dirty="0" smtClean="0"/>
              <a:t>. But which one is and which is not cannot be known </a:t>
            </a:r>
            <a:r>
              <a:rPr lang="en-US" dirty="0" err="1" smtClean="0"/>
              <a:t>apriori</a:t>
            </a:r>
            <a:endParaRPr lang="en-US" dirty="0" smtClean="0"/>
          </a:p>
          <a:p>
            <a:pPr marL="342900" indent="-342900">
              <a:buFont typeface="+mj-lt"/>
              <a:buAutoNum type="arabicPeriod"/>
            </a:pPr>
            <a:endParaRPr lang="en-US" dirty="0"/>
          </a:p>
          <a:p>
            <a:pPr marL="342900" indent="-342900">
              <a:buFont typeface="+mj-lt"/>
              <a:buAutoNum type="arabicPeriod"/>
            </a:pPr>
            <a:r>
              <a:rPr lang="en-US" dirty="0" smtClean="0"/>
              <a:t>Taking all the hyper parameters with all possible range will make </a:t>
            </a:r>
            <a:r>
              <a:rPr lang="en-US" dirty="0" err="1" smtClean="0"/>
              <a:t>GridsearchCV</a:t>
            </a:r>
            <a:r>
              <a:rPr lang="en-US" dirty="0"/>
              <a:t> </a:t>
            </a:r>
            <a:r>
              <a:rPr lang="en-US" dirty="0" smtClean="0"/>
              <a:t> extremely slow. </a:t>
            </a:r>
            <a:br>
              <a:rPr lang="en-US" dirty="0" smtClean="0"/>
            </a:br>
            <a:endParaRPr lang="en-US" dirty="0" smtClean="0"/>
          </a:p>
          <a:p>
            <a:pPr marL="342900" indent="-342900">
              <a:buFont typeface="+mj-lt"/>
              <a:buAutoNum type="arabicPeriod"/>
            </a:pPr>
            <a:r>
              <a:rPr lang="en-US" dirty="0" err="1" smtClean="0"/>
              <a:t>RandomsearchCV</a:t>
            </a:r>
            <a:r>
              <a:rPr lang="en-US" dirty="0" smtClean="0"/>
              <a:t> will randomly pick pre-fixed number of sample points from the hyper parameter </a:t>
            </a:r>
            <a:r>
              <a:rPr lang="en-US" dirty="0" smtClean="0"/>
              <a:t>space</a:t>
            </a:r>
          </a:p>
          <a:p>
            <a:pPr marL="857250" lvl="1" indent="-400050">
              <a:buFont typeface="+mj-lt"/>
              <a:buAutoNum type="alphaLcPeriod"/>
            </a:pPr>
            <a:r>
              <a:rPr lang="en-US" dirty="0" smtClean="0"/>
              <a:t>Each sample point represent a combination of hyper parameter values</a:t>
            </a:r>
          </a:p>
          <a:p>
            <a:pPr marL="857250" lvl="1" indent="-400050">
              <a:buFont typeface="+mj-lt"/>
              <a:buAutoNum type="alphaLcPeriod"/>
            </a:pPr>
            <a:r>
              <a:rPr lang="en-US" dirty="0" smtClean="0"/>
              <a:t>For each sample it will use CV to evaluate the respective model</a:t>
            </a:r>
            <a:endParaRPr lang="en-US" dirty="0" smtClean="0"/>
          </a:p>
          <a:p>
            <a:pPr marL="342900" indent="-342900">
              <a:buFont typeface="+mj-lt"/>
              <a:buAutoNum type="arabicPeriod"/>
            </a:pPr>
            <a:endParaRPr lang="en-US" dirty="0"/>
          </a:p>
          <a:p>
            <a:pPr marL="342900" indent="-342900">
              <a:buFont typeface="+mj-lt"/>
              <a:buAutoNum type="arabicPeriod"/>
            </a:pPr>
            <a:r>
              <a:rPr lang="en-US" dirty="0" err="1" smtClean="0"/>
              <a:t>RandomsearchCV</a:t>
            </a:r>
            <a:r>
              <a:rPr lang="en-US" dirty="0" smtClean="0"/>
              <a:t> has empirically </a:t>
            </a:r>
            <a:r>
              <a:rPr lang="en-US" dirty="0" smtClean="0"/>
              <a:t>gives </a:t>
            </a:r>
            <a:r>
              <a:rPr lang="en-US" dirty="0" smtClean="0"/>
              <a:t>better results than </a:t>
            </a:r>
            <a:r>
              <a:rPr lang="en-US" dirty="0" err="1" smtClean="0"/>
              <a:t>GridsearchCV</a:t>
            </a:r>
            <a:r>
              <a:rPr lang="en-US" dirty="0"/>
              <a:t> </a:t>
            </a:r>
            <a:endParaRPr lang="en-US" dirty="0" smtClean="0"/>
          </a:p>
          <a:p>
            <a:pPr marL="800100" lvl="1" indent="-342900">
              <a:buFont typeface="+mj-lt"/>
              <a:buAutoNum type="arabicPeriod"/>
            </a:pPr>
            <a:r>
              <a:rPr lang="en-US" dirty="0" smtClean="0"/>
              <a:t>Give a large range of hyper parameter values to evaluate</a:t>
            </a:r>
          </a:p>
          <a:p>
            <a:pPr marL="800100" lvl="1" indent="-342900">
              <a:buFont typeface="+mj-lt"/>
              <a:buAutoNum type="arabicPeriod"/>
            </a:pPr>
            <a:r>
              <a:rPr lang="en-US" dirty="0" smtClean="0"/>
              <a:t>Randomly pick pre-fixed number of samples</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42218445"/>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B167D890-7F49-45E6-850B-42AFF2BBC82F}"/>
              </a:ext>
            </a:extLst>
          </p:cNvPr>
          <p:cNvSpPr txBox="1"/>
          <p:nvPr/>
        </p:nvSpPr>
        <p:spPr>
          <a:xfrm>
            <a:off x="1905000" y="4760639"/>
            <a:ext cx="2057271" cy="307777"/>
          </a:xfrm>
          <a:prstGeom prst="rect">
            <a:avLst/>
          </a:prstGeom>
          <a:noFill/>
        </p:spPr>
        <p:txBody>
          <a:bodyPr wrap="square" rtlCol="0">
            <a:spAutoFit/>
          </a:bodyPr>
          <a:lstStyle/>
          <a:p>
            <a:r>
              <a:rPr lang="en-US" sz="1400" dirty="0"/>
              <a:t>Hyper parameter space</a:t>
            </a:r>
          </a:p>
        </p:txBody>
      </p:sp>
      <p:sp>
        <p:nvSpPr>
          <p:cNvPr id="55" name="TextBox 54">
            <a:extLst>
              <a:ext uri="{FF2B5EF4-FFF2-40B4-BE49-F238E27FC236}">
                <a16:creationId xmlns:a16="http://schemas.microsoft.com/office/drawing/2014/main" id="{6A08AEFF-74A1-4BB3-AF1A-F8B30035C13A}"/>
              </a:ext>
            </a:extLst>
          </p:cNvPr>
          <p:cNvSpPr txBox="1"/>
          <p:nvPr/>
        </p:nvSpPr>
        <p:spPr>
          <a:xfrm>
            <a:off x="4853871" y="2144556"/>
            <a:ext cx="2712858" cy="830997"/>
          </a:xfrm>
          <a:prstGeom prst="rect">
            <a:avLst/>
          </a:prstGeom>
          <a:noFill/>
        </p:spPr>
        <p:txBody>
          <a:bodyPr wrap="square" rtlCol="0">
            <a:spAutoFit/>
          </a:bodyPr>
          <a:lstStyle/>
          <a:p>
            <a:r>
              <a:rPr lang="en-US" sz="1200" dirty="0"/>
              <a:t>Randomly pick up n-</a:t>
            </a:r>
            <a:r>
              <a:rPr lang="en-US" sz="1200" dirty="0" err="1"/>
              <a:t>iter</a:t>
            </a:r>
            <a:r>
              <a:rPr lang="en-US" sz="1200" dirty="0"/>
              <a:t> samples from the hyper parameter distribution as sample, Use it K times and find avg performance</a:t>
            </a:r>
          </a:p>
        </p:txBody>
      </p:sp>
      <p:pic>
        <p:nvPicPr>
          <p:cNvPr id="56" name="Picture 55">
            <a:extLst>
              <a:ext uri="{FF2B5EF4-FFF2-40B4-BE49-F238E27FC236}">
                <a16:creationId xmlns:a16="http://schemas.microsoft.com/office/drawing/2014/main" id="{5538C3F4-DE8E-4D62-B967-B5228794E338}"/>
              </a:ext>
            </a:extLst>
          </p:cNvPr>
          <p:cNvPicPr>
            <a:picLocks noChangeAspect="1"/>
          </p:cNvPicPr>
          <p:nvPr/>
        </p:nvPicPr>
        <p:blipFill>
          <a:blip r:embed="rId2"/>
          <a:stretch>
            <a:fillRect/>
          </a:stretch>
        </p:blipFill>
        <p:spPr>
          <a:xfrm>
            <a:off x="5476875" y="3122339"/>
            <a:ext cx="2524125" cy="1962150"/>
          </a:xfrm>
          <a:prstGeom prst="rect">
            <a:avLst/>
          </a:prstGeom>
        </p:spPr>
      </p:pic>
      <p:sp>
        <p:nvSpPr>
          <p:cNvPr id="57" name="Left Brace 56">
            <a:extLst>
              <a:ext uri="{FF2B5EF4-FFF2-40B4-BE49-F238E27FC236}">
                <a16:creationId xmlns:a16="http://schemas.microsoft.com/office/drawing/2014/main" id="{8FC46924-5362-474A-A5D8-560EB51730C9}"/>
              </a:ext>
            </a:extLst>
          </p:cNvPr>
          <p:cNvSpPr/>
          <p:nvPr/>
        </p:nvSpPr>
        <p:spPr>
          <a:xfrm rot="5400000">
            <a:off x="6563556" y="2141264"/>
            <a:ext cx="533400" cy="196215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E1C3D2E1-A8D9-4501-9167-19B503FB792F}"/>
              </a:ext>
            </a:extLst>
          </p:cNvPr>
          <p:cNvSpPr txBox="1"/>
          <p:nvPr/>
        </p:nvSpPr>
        <p:spPr>
          <a:xfrm>
            <a:off x="2514318" y="1330539"/>
            <a:ext cx="3124200" cy="369332"/>
          </a:xfrm>
          <a:prstGeom prst="rect">
            <a:avLst/>
          </a:prstGeom>
          <a:noFill/>
        </p:spPr>
        <p:txBody>
          <a:bodyPr wrap="square" rtlCol="0">
            <a:spAutoFit/>
          </a:bodyPr>
          <a:lstStyle/>
          <a:p>
            <a:r>
              <a:rPr lang="en-US" b="1" dirty="0" err="1"/>
              <a:t>RandomizedSearchCV</a:t>
            </a:r>
            <a:endParaRPr lang="en-US" b="1" dirty="0"/>
          </a:p>
        </p:txBody>
      </p:sp>
      <p:sp>
        <p:nvSpPr>
          <p:cNvPr id="62" name="TextBox 61">
            <a:extLst>
              <a:ext uri="{FF2B5EF4-FFF2-40B4-BE49-F238E27FC236}">
                <a16:creationId xmlns:a16="http://schemas.microsoft.com/office/drawing/2014/main" id="{9EEB81C9-37BC-447A-8BFB-C9A39A379A9C}"/>
              </a:ext>
            </a:extLst>
          </p:cNvPr>
          <p:cNvSpPr txBox="1"/>
          <p:nvPr/>
        </p:nvSpPr>
        <p:spPr>
          <a:xfrm>
            <a:off x="771600" y="5065439"/>
            <a:ext cx="4082271" cy="307777"/>
          </a:xfrm>
          <a:prstGeom prst="rect">
            <a:avLst/>
          </a:prstGeom>
          <a:noFill/>
        </p:spPr>
        <p:txBody>
          <a:bodyPr wrap="square" rtlCol="0">
            <a:spAutoFit/>
          </a:bodyPr>
          <a:lstStyle/>
          <a:p>
            <a:r>
              <a:rPr lang="en-US" sz="1400" b="1" dirty="0"/>
              <a:t>Ref:</a:t>
            </a:r>
            <a:r>
              <a:rPr lang="en-US" sz="1400" dirty="0"/>
              <a:t> </a:t>
            </a:r>
            <a:r>
              <a:rPr lang="en-US" sz="1400" dirty="0" err="1"/>
              <a:t>RandomizedSearchCV_GridSearchCV.ipynb</a:t>
            </a:r>
            <a:endParaRPr lang="en-US" sz="1400" dirty="0"/>
          </a:p>
        </p:txBody>
      </p:sp>
      <p:pic>
        <p:nvPicPr>
          <p:cNvPr id="18" name="Picture 17">
            <a:extLst>
              <a:ext uri="{FF2B5EF4-FFF2-40B4-BE49-F238E27FC236}">
                <a16:creationId xmlns:a16="http://schemas.microsoft.com/office/drawing/2014/main" id="{2C7126E4-949D-44FE-B322-C4915F328867}"/>
              </a:ext>
            </a:extLst>
          </p:cNvPr>
          <p:cNvPicPr>
            <a:picLocks noChangeAspect="1"/>
          </p:cNvPicPr>
          <p:nvPr/>
        </p:nvPicPr>
        <p:blipFill>
          <a:blip r:embed="rId3"/>
          <a:stretch>
            <a:fillRect/>
          </a:stretch>
        </p:blipFill>
        <p:spPr>
          <a:xfrm>
            <a:off x="729441" y="1938679"/>
            <a:ext cx="3892280" cy="2849705"/>
          </a:xfrm>
          <a:prstGeom prst="rect">
            <a:avLst/>
          </a:prstGeom>
        </p:spPr>
      </p:pic>
      <p:sp>
        <p:nvSpPr>
          <p:cNvPr id="22" name="Oval 21">
            <a:extLst>
              <a:ext uri="{FF2B5EF4-FFF2-40B4-BE49-F238E27FC236}">
                <a16:creationId xmlns:a16="http://schemas.microsoft.com/office/drawing/2014/main" id="{9502D4B2-5930-44A6-B70D-1B7125A78B78}"/>
              </a:ext>
            </a:extLst>
          </p:cNvPr>
          <p:cNvSpPr/>
          <p:nvPr/>
        </p:nvSpPr>
        <p:spPr>
          <a:xfrm>
            <a:off x="3124764" y="3303958"/>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FC20F9-DB20-4B3A-BFD3-F1F9ED293F96}"/>
              </a:ext>
            </a:extLst>
          </p:cNvPr>
          <p:cNvSpPr/>
          <p:nvPr/>
        </p:nvSpPr>
        <p:spPr>
          <a:xfrm>
            <a:off x="3277164" y="3456358"/>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39B3A5D-395F-4A08-A928-5F9D39001675}"/>
              </a:ext>
            </a:extLst>
          </p:cNvPr>
          <p:cNvSpPr/>
          <p:nvPr/>
        </p:nvSpPr>
        <p:spPr>
          <a:xfrm>
            <a:off x="2819400" y="323663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B3834D-E74D-4BB9-9F6E-7FF0A6EEC9E2}"/>
              </a:ext>
            </a:extLst>
          </p:cNvPr>
          <p:cNvSpPr/>
          <p:nvPr/>
        </p:nvSpPr>
        <p:spPr>
          <a:xfrm>
            <a:off x="2971800" y="338903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CFF95F4-39E3-4024-A95B-B4932F96D58B}"/>
              </a:ext>
            </a:extLst>
          </p:cNvPr>
          <p:cNvSpPr/>
          <p:nvPr/>
        </p:nvSpPr>
        <p:spPr>
          <a:xfrm>
            <a:off x="2514600" y="354143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17CF212-35E2-4068-B669-962BE634CE24}"/>
              </a:ext>
            </a:extLst>
          </p:cNvPr>
          <p:cNvSpPr/>
          <p:nvPr/>
        </p:nvSpPr>
        <p:spPr>
          <a:xfrm>
            <a:off x="2667000" y="3916785"/>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A68C0CE-641A-4014-B4ED-541A443CEA43}"/>
              </a:ext>
            </a:extLst>
          </p:cNvPr>
          <p:cNvSpPr/>
          <p:nvPr/>
        </p:nvSpPr>
        <p:spPr>
          <a:xfrm>
            <a:off x="2438400" y="3008039"/>
            <a:ext cx="151836" cy="8185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F88D2940-A144-4E93-B84A-37210A84B97B}"/>
              </a:ext>
            </a:extLst>
          </p:cNvPr>
          <p:cNvCxnSpPr>
            <a:stCxn id="61" idx="5"/>
            <a:endCxn id="55" idx="1"/>
          </p:cNvCxnSpPr>
          <p:nvPr/>
        </p:nvCxnSpPr>
        <p:spPr>
          <a:xfrm flipV="1">
            <a:off x="2568000" y="2560055"/>
            <a:ext cx="2285871" cy="517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3" name="Straight Arrow Connector 62">
            <a:extLst>
              <a:ext uri="{FF2B5EF4-FFF2-40B4-BE49-F238E27FC236}">
                <a16:creationId xmlns:a16="http://schemas.microsoft.com/office/drawing/2014/main" id="{37F4920F-7E30-4162-A986-FF59411E0537}"/>
              </a:ext>
            </a:extLst>
          </p:cNvPr>
          <p:cNvCxnSpPr>
            <a:cxnSpLocks/>
            <a:stCxn id="58" idx="0"/>
            <a:endCxn id="55" idx="1"/>
          </p:cNvCxnSpPr>
          <p:nvPr/>
        </p:nvCxnSpPr>
        <p:spPr>
          <a:xfrm flipV="1">
            <a:off x="2590518" y="2560055"/>
            <a:ext cx="2263353" cy="9813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4" name="Straight Arrow Connector 63">
            <a:extLst>
              <a:ext uri="{FF2B5EF4-FFF2-40B4-BE49-F238E27FC236}">
                <a16:creationId xmlns:a16="http://schemas.microsoft.com/office/drawing/2014/main" id="{2E7D4832-6891-421F-B8CA-6340939F6BA9}"/>
              </a:ext>
            </a:extLst>
          </p:cNvPr>
          <p:cNvCxnSpPr>
            <a:cxnSpLocks/>
            <a:endCxn id="55" idx="1"/>
          </p:cNvCxnSpPr>
          <p:nvPr/>
        </p:nvCxnSpPr>
        <p:spPr>
          <a:xfrm flipV="1">
            <a:off x="2922194" y="2560055"/>
            <a:ext cx="1931677" cy="72069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5" name="Straight Arrow Connector 64">
            <a:extLst>
              <a:ext uri="{FF2B5EF4-FFF2-40B4-BE49-F238E27FC236}">
                <a16:creationId xmlns:a16="http://schemas.microsoft.com/office/drawing/2014/main" id="{C6CFB420-4AD6-4B57-9906-D28B46903BCA}"/>
              </a:ext>
            </a:extLst>
          </p:cNvPr>
          <p:cNvCxnSpPr>
            <a:cxnSpLocks/>
            <a:stCxn id="60" idx="5"/>
            <a:endCxn id="55" idx="1"/>
          </p:cNvCxnSpPr>
          <p:nvPr/>
        </p:nvCxnSpPr>
        <p:spPr>
          <a:xfrm flipV="1">
            <a:off x="2796600" y="2560055"/>
            <a:ext cx="2057271" cy="142659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25F0EA98-EC1F-4BC0-B485-ECE283203A39}"/>
              </a:ext>
            </a:extLst>
          </p:cNvPr>
          <p:cNvCxnSpPr>
            <a:cxnSpLocks/>
            <a:stCxn id="51" idx="5"/>
            <a:endCxn id="55" idx="1"/>
          </p:cNvCxnSpPr>
          <p:nvPr/>
        </p:nvCxnSpPr>
        <p:spPr>
          <a:xfrm flipV="1">
            <a:off x="3101400" y="2560055"/>
            <a:ext cx="1752471" cy="89885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7" name="Straight Arrow Connector 66">
            <a:extLst>
              <a:ext uri="{FF2B5EF4-FFF2-40B4-BE49-F238E27FC236}">
                <a16:creationId xmlns:a16="http://schemas.microsoft.com/office/drawing/2014/main" id="{67BC658D-E815-4C72-8714-692F698DEC0B}"/>
              </a:ext>
            </a:extLst>
          </p:cNvPr>
          <p:cNvCxnSpPr>
            <a:cxnSpLocks/>
            <a:endCxn id="55" idx="1"/>
          </p:cNvCxnSpPr>
          <p:nvPr/>
        </p:nvCxnSpPr>
        <p:spPr>
          <a:xfrm flipV="1">
            <a:off x="3140165" y="2560055"/>
            <a:ext cx="1713706" cy="7886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 name="TextBox 1"/>
          <p:cNvSpPr txBox="1"/>
          <p:nvPr/>
        </p:nvSpPr>
        <p:spPr>
          <a:xfrm>
            <a:off x="363006" y="5562371"/>
            <a:ext cx="8241441" cy="646331"/>
          </a:xfrm>
          <a:prstGeom prst="rect">
            <a:avLst/>
          </a:prstGeom>
          <a:noFill/>
        </p:spPr>
        <p:txBody>
          <a:bodyPr wrap="square" rtlCol="0">
            <a:spAutoFit/>
          </a:bodyPr>
          <a:lstStyle/>
          <a:p>
            <a:r>
              <a:rPr lang="en-GB" dirty="0" smtClean="0"/>
              <a:t>Use a larger hyper parameter space with </a:t>
            </a:r>
            <a:r>
              <a:rPr lang="en-GB" dirty="0" err="1" smtClean="0"/>
              <a:t>randomsearchcv</a:t>
            </a:r>
            <a:r>
              <a:rPr lang="en-GB" dirty="0" smtClean="0"/>
              <a:t>, find the potential combination, use </a:t>
            </a:r>
            <a:r>
              <a:rPr lang="en-GB" dirty="0" err="1" smtClean="0"/>
              <a:t>gridsearch</a:t>
            </a:r>
            <a:r>
              <a:rPr lang="en-GB" dirty="0" smtClean="0"/>
              <a:t> in the locality of the optimal combination </a:t>
            </a:r>
            <a:endParaRPr lang="en-IN" dirty="0" smtClean="0"/>
          </a:p>
        </p:txBody>
      </p:sp>
    </p:spTree>
    <p:extLst>
      <p:ext uri="{BB962C8B-B14F-4D97-AF65-F5344CB8AC3E}">
        <p14:creationId xmlns:p14="http://schemas.microsoft.com/office/powerpoint/2010/main" val="202133578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Pipelines</a:t>
            </a:r>
          </a:p>
        </p:txBody>
      </p:sp>
    </p:spTree>
    <p:extLst>
      <p:ext uri="{BB962C8B-B14F-4D97-AF65-F5344CB8AC3E}">
        <p14:creationId xmlns:p14="http://schemas.microsoft.com/office/powerpoint/2010/main" val="901267644"/>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093428"/>
          </a:xfrm>
          <a:prstGeom prst="rect">
            <a:avLst/>
          </a:prstGeom>
          <a:noFill/>
        </p:spPr>
        <p:txBody>
          <a:bodyPr wrap="square" rtlCol="0">
            <a:spAutoFit/>
          </a:bodyPr>
          <a:lstStyle/>
          <a:p>
            <a:r>
              <a:rPr lang="en-US" b="1" dirty="0"/>
              <a:t>What is a pipeline-</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Almost always, we need to tie together many different processes that we use to prepare data for machine learning based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It is paramount that the stage of transformation of data represented by these processes are standardized</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Pipeline class of sklearn helps simplify the chaining of the transformation steps and the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Pipeline, along with the </a:t>
            </a:r>
            <a:r>
              <a:rPr lang="en-US" sz="1600" dirty="0" err="1">
                <a:solidFill>
                  <a:srgbClr val="000000"/>
                </a:solidFill>
              </a:rPr>
              <a:t>GridsearchCV</a:t>
            </a:r>
            <a:r>
              <a:rPr lang="en-US" sz="1600" dirty="0">
                <a:solidFill>
                  <a:srgbClr val="000000"/>
                </a:solidFill>
              </a:rPr>
              <a:t>  helps search over the hyperparameter space applicable at each stage</a:t>
            </a: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3818400325"/>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5078313"/>
          </a:xfrm>
          <a:prstGeom prst="rect">
            <a:avLst/>
          </a:prstGeom>
          <a:noFill/>
        </p:spPr>
        <p:txBody>
          <a:bodyPr wrap="square" rtlCol="0">
            <a:spAutoFit/>
          </a:bodyPr>
          <a:lstStyle/>
          <a:p>
            <a:r>
              <a:rPr lang="en-US" b="1" dirty="0" smtClean="0"/>
              <a:t>Mode Performance Tuning</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smtClean="0">
                <a:solidFill>
                  <a:srgbClr val="000000"/>
                </a:solidFill>
              </a:rPr>
              <a:t>A step in model building process where we try to drive model performance as many notches up as possible without impacting its generalizability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smtClean="0">
                <a:solidFill>
                  <a:srgbClr val="000000"/>
                </a:solidFill>
              </a:rPr>
              <a:t>Metrics used for measuring model performance include R</a:t>
            </a:r>
            <a:r>
              <a:rPr lang="en-US" sz="1600" baseline="30000" dirty="0" smtClean="0">
                <a:solidFill>
                  <a:srgbClr val="000000"/>
                </a:solidFill>
              </a:rPr>
              <a:t>2</a:t>
            </a:r>
            <a:r>
              <a:rPr lang="en-US" sz="1600" dirty="0" smtClean="0">
                <a:solidFill>
                  <a:srgbClr val="000000"/>
                </a:solidFill>
              </a:rPr>
              <a:t> </a:t>
            </a:r>
            <a:r>
              <a:rPr lang="en-US" sz="1600" dirty="0">
                <a:solidFill>
                  <a:srgbClr val="000000"/>
                </a:solidFill>
              </a:rPr>
              <a:t>adjusted </a:t>
            </a:r>
            <a:r>
              <a:rPr lang="en-US" sz="1600" dirty="0" smtClean="0">
                <a:solidFill>
                  <a:srgbClr val="000000"/>
                </a:solidFill>
              </a:rPr>
              <a:t>R</a:t>
            </a:r>
            <a:r>
              <a:rPr lang="en-US" sz="1600" baseline="30000" dirty="0" smtClean="0">
                <a:solidFill>
                  <a:srgbClr val="000000"/>
                </a:solidFill>
              </a:rPr>
              <a:t>2 </a:t>
            </a:r>
            <a:r>
              <a:rPr lang="en-US" sz="1600" dirty="0">
                <a:solidFill>
                  <a:srgbClr val="000000"/>
                </a:solidFill>
              </a:rPr>
              <a:t>, </a:t>
            </a:r>
            <a:r>
              <a:rPr lang="en-US" sz="1600" dirty="0" smtClean="0">
                <a:solidFill>
                  <a:srgbClr val="000000"/>
                </a:solidFill>
              </a:rPr>
              <a:t>Recall, Precision, F1 etc.</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smtClean="0">
                <a:solidFill>
                  <a:srgbClr val="000000"/>
                </a:solidFill>
              </a:rPr>
              <a:t>When the concerned metrics cross certain threshold we believe the model is meeting performance requirement. This is risky claim. What if it was </a:t>
            </a:r>
            <a:r>
              <a:rPr lang="en-US" sz="1600" dirty="0" smtClean="0">
                <a:solidFill>
                  <a:srgbClr val="000000"/>
                </a:solidFill>
              </a:rPr>
              <a:t>a </a:t>
            </a:r>
            <a:r>
              <a:rPr lang="en-US" sz="1600" dirty="0" smtClean="0">
                <a:solidFill>
                  <a:srgbClr val="000000"/>
                </a:solidFill>
              </a:rPr>
              <a:t>“flash in the pan” case?</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smtClean="0">
                <a:solidFill>
                  <a:srgbClr val="000000"/>
                </a:solidFill>
              </a:rPr>
              <a:t>To asses the model performance more reliably, we use confidence level and confidence interval based approach using </a:t>
            </a:r>
            <a:r>
              <a:rPr lang="en-US" sz="1600" dirty="0" err="1" smtClean="0">
                <a:solidFill>
                  <a:srgbClr val="000000"/>
                </a:solidFill>
              </a:rPr>
              <a:t>Kfold</a:t>
            </a:r>
            <a:r>
              <a:rPr lang="en-US" sz="1600" dirty="0" smtClean="0">
                <a:solidFill>
                  <a:srgbClr val="000000"/>
                </a:solidFill>
              </a:rPr>
              <a:t> Cross Validation</a:t>
            </a:r>
          </a:p>
          <a:p>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smtClean="0">
              <a:solidFill>
                <a:srgbClr val="000000"/>
              </a:solidFill>
            </a:endParaRPr>
          </a:p>
          <a:p>
            <a:pPr marL="342900" indent="-342900">
              <a:buFont typeface="+mj-lt"/>
              <a:buAutoNum type="arabicPeriod"/>
            </a:pPr>
            <a:endParaRPr lang="en-US" sz="1600" dirty="0" smtClean="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3" name="TextBox 2"/>
          <p:cNvSpPr txBox="1"/>
          <p:nvPr/>
        </p:nvSpPr>
        <p:spPr>
          <a:xfrm>
            <a:off x="5220072" y="5661248"/>
            <a:ext cx="3384376" cy="369332"/>
          </a:xfrm>
          <a:prstGeom prst="rect">
            <a:avLst/>
          </a:prstGeom>
          <a:noFill/>
        </p:spPr>
        <p:txBody>
          <a:bodyPr wrap="square" rtlCol="0">
            <a:spAutoFit/>
          </a:bodyPr>
          <a:lstStyle/>
          <a:p>
            <a:r>
              <a:rPr lang="en-GB" dirty="0" err="1" smtClean="0"/>
              <a:t>Train_Test_Not_Reliable.ipynb</a:t>
            </a:r>
            <a:endParaRPr lang="en-IN" dirty="0" smtClean="0"/>
          </a:p>
        </p:txBody>
      </p:sp>
    </p:spTree>
    <p:extLst>
      <p:ext uri="{BB962C8B-B14F-4D97-AF65-F5344CB8AC3E}">
        <p14:creationId xmlns:p14="http://schemas.microsoft.com/office/powerpoint/2010/main" val="74156566"/>
      </p:ext>
    </p:extLst>
  </p:cSld>
  <p:clrMapOvr>
    <a:masterClrMapping/>
  </p:clrMapOvr>
  <p:transition spd="med">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914400"/>
            <a:ext cx="8382000" cy="2246769"/>
          </a:xfrm>
          <a:prstGeom prst="rect">
            <a:avLst/>
          </a:prstGeom>
        </p:spPr>
        <p:txBody>
          <a:bodyPr wrap="square">
            <a:spAutoFit/>
          </a:bodyPr>
          <a:lstStyle/>
          <a:p>
            <a:r>
              <a:rPr lang="en-US" b="1" dirty="0"/>
              <a:t>Pipelines</a:t>
            </a:r>
          </a:p>
          <a:p>
            <a:endParaRPr lang="en-US" sz="1400" b="1" i="1" dirty="0"/>
          </a:p>
          <a:p>
            <a:pPr marL="342900" indent="-342900">
              <a:buFont typeface="+mj-lt"/>
              <a:buAutoNum type="arabicPeriod"/>
            </a:pPr>
            <a:r>
              <a:rPr lang="en-US" dirty="0"/>
              <a:t>Sequentially apply a list of transforms and a final estimator. </a:t>
            </a:r>
          </a:p>
          <a:p>
            <a:pPr marL="342900" indent="-342900">
              <a:buFont typeface="+mj-lt"/>
              <a:buAutoNum type="arabicPeriod"/>
            </a:pPr>
            <a:r>
              <a:rPr lang="en-US" dirty="0"/>
              <a:t>Intermediate steps of the pipeline must be ‘transforms’, that is, they must implement fit and transform methods. </a:t>
            </a:r>
          </a:p>
          <a:p>
            <a:pPr marL="342900" indent="-342900">
              <a:buFont typeface="+mj-lt"/>
              <a:buAutoNum type="arabicPeriod"/>
            </a:pPr>
            <a:r>
              <a:rPr lang="en-US" dirty="0"/>
              <a:t>The final estimator only needs to implement fit</a:t>
            </a:r>
          </a:p>
          <a:p>
            <a:pPr marL="342900" indent="-342900">
              <a:buFont typeface="+mj-lt"/>
              <a:buAutoNum type="arabicPeriod"/>
            </a:pPr>
            <a:r>
              <a:rPr lang="en-US" dirty="0"/>
              <a:t>Helps standardize the model project by enforcing consistency in building testing and production. </a:t>
            </a:r>
            <a:r>
              <a:rPr lang="en-US" sz="1400" b="1" dirty="0"/>
              <a:t>Ref: </a:t>
            </a:r>
            <a:r>
              <a:rPr lang="en-US" sz="1400" dirty="0"/>
              <a:t>https://scikit-learn.org/stable/modules/compose.html</a:t>
            </a:r>
          </a:p>
        </p:txBody>
      </p:sp>
      <p:sp>
        <p:nvSpPr>
          <p:cNvPr id="2" name="TextBox 1">
            <a:extLst>
              <a:ext uri="{FF2B5EF4-FFF2-40B4-BE49-F238E27FC236}">
                <a16:creationId xmlns:a16="http://schemas.microsoft.com/office/drawing/2014/main" id="{1D85CBE7-D4F5-4767-9F34-6A1FF0BF9D32}"/>
              </a:ext>
            </a:extLst>
          </p:cNvPr>
          <p:cNvSpPr txBox="1"/>
          <p:nvPr/>
        </p:nvSpPr>
        <p:spPr>
          <a:xfrm>
            <a:off x="571500" y="6084332"/>
            <a:ext cx="7696200" cy="369332"/>
          </a:xfrm>
          <a:prstGeom prst="rect">
            <a:avLst/>
          </a:prstGeom>
          <a:noFill/>
        </p:spPr>
        <p:txBody>
          <a:bodyPr wrap="square" rtlCol="0">
            <a:spAutoFit/>
          </a:bodyPr>
          <a:lstStyle/>
          <a:p>
            <a:r>
              <a:rPr lang="en-US" b="1" dirty="0" err="1"/>
              <a:t>Ref</a:t>
            </a:r>
            <a:r>
              <a:rPr lang="en-US" dirty="0" err="1"/>
              <a:t>:Pipeline_Simple.ipynb</a:t>
            </a:r>
            <a:r>
              <a:rPr lang="en-US" dirty="0"/>
              <a:t>, </a:t>
            </a:r>
            <a:r>
              <a:rPr lang="en-US" dirty="0" err="1"/>
              <a:t>Pipeline_Gridsearch.ipynb</a:t>
            </a:r>
            <a:endParaRPr lang="en-US" dirty="0"/>
          </a:p>
        </p:txBody>
      </p:sp>
      <p:grpSp>
        <p:nvGrpSpPr>
          <p:cNvPr id="19" name="Group 18">
            <a:extLst>
              <a:ext uri="{FF2B5EF4-FFF2-40B4-BE49-F238E27FC236}">
                <a16:creationId xmlns:a16="http://schemas.microsoft.com/office/drawing/2014/main" id="{118A0434-AD88-4144-9721-7259F4C55B7F}"/>
              </a:ext>
            </a:extLst>
          </p:cNvPr>
          <p:cNvGrpSpPr/>
          <p:nvPr/>
        </p:nvGrpSpPr>
        <p:grpSpPr>
          <a:xfrm>
            <a:off x="533400" y="3874532"/>
            <a:ext cx="8077200" cy="773668"/>
            <a:chOff x="533400" y="3505200"/>
            <a:chExt cx="8077200" cy="914400"/>
          </a:xfrm>
        </p:grpSpPr>
        <p:sp>
          <p:nvSpPr>
            <p:cNvPr id="18" name="Rectangle 17">
              <a:extLst>
                <a:ext uri="{FF2B5EF4-FFF2-40B4-BE49-F238E27FC236}">
                  <a16:creationId xmlns:a16="http://schemas.microsoft.com/office/drawing/2014/main" id="{AF8CBD80-C511-46EE-B8EB-F6CF6EFB9843}"/>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C02D76-0D93-416E-845F-A823416B6274}"/>
                </a:ext>
              </a:extLst>
            </p:cNvPr>
            <p:cNvGrpSpPr/>
            <p:nvPr/>
          </p:nvGrpSpPr>
          <p:grpSpPr>
            <a:xfrm>
              <a:off x="551688" y="3696832"/>
              <a:ext cx="8028432" cy="545592"/>
              <a:chOff x="551688" y="3696832"/>
              <a:chExt cx="8028432" cy="545592"/>
            </a:xfrm>
          </p:grpSpPr>
          <p:sp>
            <p:nvSpPr>
              <p:cNvPr id="3" name="Rectangle 2">
                <a:extLst>
                  <a:ext uri="{FF2B5EF4-FFF2-40B4-BE49-F238E27FC236}">
                    <a16:creationId xmlns:a16="http://schemas.microsoft.com/office/drawing/2014/main" id="{B054A387-57C9-4D22-B828-B7A54BA58870}"/>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7" name="Rectangle 6">
                <a:extLst>
                  <a:ext uri="{FF2B5EF4-FFF2-40B4-BE49-F238E27FC236}">
                    <a16:creationId xmlns:a16="http://schemas.microsoft.com/office/drawing/2014/main" id="{1A48064A-63A1-4515-B673-1AFD54F35B46}"/>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10" name="Rectangle 9">
                <a:extLst>
                  <a:ext uri="{FF2B5EF4-FFF2-40B4-BE49-F238E27FC236}">
                    <a16:creationId xmlns:a16="http://schemas.microsoft.com/office/drawing/2014/main" id="{5CC2C2AD-2C6E-401D-974E-DFDB65CC6536}"/>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11" name="Rectangle 10">
                <a:extLst>
                  <a:ext uri="{FF2B5EF4-FFF2-40B4-BE49-F238E27FC236}">
                    <a16:creationId xmlns:a16="http://schemas.microsoft.com/office/drawing/2014/main" id="{D32F86B6-868B-48E3-9212-EAD804EED48A}"/>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12" name="Rectangle 11">
                <a:extLst>
                  <a:ext uri="{FF2B5EF4-FFF2-40B4-BE49-F238E27FC236}">
                    <a16:creationId xmlns:a16="http://schemas.microsoft.com/office/drawing/2014/main" id="{99A12793-CC34-4E3B-895B-BE8C41A3D7C4}"/>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fit()</a:t>
                </a:r>
              </a:p>
            </p:txBody>
          </p:sp>
          <p:sp>
            <p:nvSpPr>
              <p:cNvPr id="4" name="Arrow: Right 3">
                <a:extLst>
                  <a:ext uri="{FF2B5EF4-FFF2-40B4-BE49-F238E27FC236}">
                    <a16:creationId xmlns:a16="http://schemas.microsoft.com/office/drawing/2014/main" id="{F38520EC-D223-4C0D-9692-E4641555EC55}"/>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6925964-7D6D-4DD0-8A33-CA695111F3CB}"/>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0668118-976D-4476-9C6A-57228B5F7F17}"/>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50DFDD-EB15-41B2-AFF7-A4BF6740F60D}"/>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FC5BF633-F699-462B-87A5-43A873560044}"/>
              </a:ext>
            </a:extLst>
          </p:cNvPr>
          <p:cNvGrpSpPr/>
          <p:nvPr/>
        </p:nvGrpSpPr>
        <p:grpSpPr>
          <a:xfrm>
            <a:off x="533400" y="5093732"/>
            <a:ext cx="8077200" cy="773668"/>
            <a:chOff x="533400" y="3505200"/>
            <a:chExt cx="8077200" cy="914400"/>
          </a:xfrm>
        </p:grpSpPr>
        <p:sp>
          <p:nvSpPr>
            <p:cNvPr id="22" name="Rectangle 21">
              <a:extLst>
                <a:ext uri="{FF2B5EF4-FFF2-40B4-BE49-F238E27FC236}">
                  <a16:creationId xmlns:a16="http://schemas.microsoft.com/office/drawing/2014/main" id="{42E60F61-9F10-4B5B-BD61-378D8A509602}"/>
                </a:ext>
              </a:extLst>
            </p:cNvPr>
            <p:cNvSpPr/>
            <p:nvPr/>
          </p:nvSpPr>
          <p:spPr>
            <a:xfrm>
              <a:off x="533400" y="3505200"/>
              <a:ext cx="8077200" cy="914400"/>
            </a:xfrm>
            <a:prstGeom prst="rect">
              <a:avLst/>
            </a:prstGeom>
            <a:solidFill>
              <a:schemeClr val="accent4">
                <a:lumMod val="40000"/>
                <a:lumOff val="6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9A48C49-3B16-4628-AF77-F0A356C7E445}"/>
                </a:ext>
              </a:extLst>
            </p:cNvPr>
            <p:cNvGrpSpPr/>
            <p:nvPr/>
          </p:nvGrpSpPr>
          <p:grpSpPr>
            <a:xfrm>
              <a:off x="551688" y="3696832"/>
              <a:ext cx="8028432" cy="545592"/>
              <a:chOff x="551688" y="3696832"/>
              <a:chExt cx="8028432" cy="545592"/>
            </a:xfrm>
          </p:grpSpPr>
          <p:sp>
            <p:nvSpPr>
              <p:cNvPr id="24" name="Rectangle 23">
                <a:extLst>
                  <a:ext uri="{FF2B5EF4-FFF2-40B4-BE49-F238E27FC236}">
                    <a16:creationId xmlns:a16="http://schemas.microsoft.com/office/drawing/2014/main" id="{9ACB3551-A03E-4780-8380-71ABB9261CBC}"/>
                  </a:ext>
                </a:extLst>
              </p:cNvPr>
              <p:cNvSpPr/>
              <p:nvPr/>
            </p:nvSpPr>
            <p:spPr>
              <a:xfrm>
                <a:off x="551688"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Load Data</a:t>
                </a:r>
              </a:p>
            </p:txBody>
          </p:sp>
          <p:sp>
            <p:nvSpPr>
              <p:cNvPr id="25" name="Rectangle 24">
                <a:extLst>
                  <a:ext uri="{FF2B5EF4-FFF2-40B4-BE49-F238E27FC236}">
                    <a16:creationId xmlns:a16="http://schemas.microsoft.com/office/drawing/2014/main" id="{5C8E00D4-F313-457B-B506-EE29AD78BAF0}"/>
                  </a:ext>
                </a:extLst>
              </p:cNvPr>
              <p:cNvSpPr/>
              <p:nvPr/>
            </p:nvSpPr>
            <p:spPr>
              <a:xfrm>
                <a:off x="225247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Split data</a:t>
                </a:r>
              </a:p>
            </p:txBody>
          </p:sp>
          <p:sp>
            <p:nvSpPr>
              <p:cNvPr id="26" name="Rectangle 25">
                <a:extLst>
                  <a:ext uri="{FF2B5EF4-FFF2-40B4-BE49-F238E27FC236}">
                    <a16:creationId xmlns:a16="http://schemas.microsoft.com/office/drawing/2014/main" id="{E044FD1C-C654-4F7D-A8BD-92DD7833DD4B}"/>
                  </a:ext>
                </a:extLst>
              </p:cNvPr>
              <p:cNvSpPr/>
              <p:nvPr/>
            </p:nvSpPr>
            <p:spPr>
              <a:xfrm>
                <a:off x="3941064"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Scale data</a:t>
                </a:r>
              </a:p>
            </p:txBody>
          </p:sp>
          <p:sp>
            <p:nvSpPr>
              <p:cNvPr id="27" name="Rectangle 26">
                <a:extLst>
                  <a:ext uri="{FF2B5EF4-FFF2-40B4-BE49-F238E27FC236}">
                    <a16:creationId xmlns:a16="http://schemas.microsoft.com/office/drawing/2014/main" id="{2572983E-FB1D-4CAF-AB7E-E170C322E907}"/>
                  </a:ext>
                </a:extLst>
              </p:cNvPr>
              <p:cNvSpPr/>
              <p:nvPr/>
            </p:nvSpPr>
            <p:spPr>
              <a:xfrm>
                <a:off x="5654882" y="3696832"/>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Call functions</a:t>
                </a:r>
              </a:p>
            </p:txBody>
          </p:sp>
          <p:sp>
            <p:nvSpPr>
              <p:cNvPr id="28" name="Rectangle 27">
                <a:extLst>
                  <a:ext uri="{FF2B5EF4-FFF2-40B4-BE49-F238E27FC236}">
                    <a16:creationId xmlns:a16="http://schemas.microsoft.com/office/drawing/2014/main" id="{D229A949-CF25-45BA-8466-EB3D8A49A1CF}"/>
                  </a:ext>
                </a:extLst>
              </p:cNvPr>
              <p:cNvSpPr/>
              <p:nvPr/>
            </p:nvSpPr>
            <p:spPr>
              <a:xfrm>
                <a:off x="7360920" y="3709024"/>
                <a:ext cx="1219200" cy="5334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predict()</a:t>
                </a:r>
              </a:p>
            </p:txBody>
          </p:sp>
          <p:sp>
            <p:nvSpPr>
              <p:cNvPr id="29" name="Arrow: Right 28">
                <a:extLst>
                  <a:ext uri="{FF2B5EF4-FFF2-40B4-BE49-F238E27FC236}">
                    <a16:creationId xmlns:a16="http://schemas.microsoft.com/office/drawing/2014/main" id="{31DD91F6-816A-4498-9846-A5C6E7A65D98}"/>
                  </a:ext>
                </a:extLst>
              </p:cNvPr>
              <p:cNvSpPr/>
              <p:nvPr/>
            </p:nvSpPr>
            <p:spPr>
              <a:xfrm>
                <a:off x="183184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F4E410AC-E6E5-405E-BD04-0BF3FCEC2020}"/>
                  </a:ext>
                </a:extLst>
              </p:cNvPr>
              <p:cNvSpPr/>
              <p:nvPr/>
            </p:nvSpPr>
            <p:spPr>
              <a:xfrm>
                <a:off x="3523488" y="3849232"/>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86910A84-2B12-4C51-A6AF-C957D8C835B9}"/>
                  </a:ext>
                </a:extLst>
              </p:cNvPr>
              <p:cNvSpPr/>
              <p:nvPr/>
            </p:nvSpPr>
            <p:spPr>
              <a:xfrm>
                <a:off x="5222066" y="382961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8D886DB-30EE-4DCC-BEA6-7FA4D4D59FAB}"/>
                  </a:ext>
                </a:extLst>
              </p:cNvPr>
              <p:cNvSpPr/>
              <p:nvPr/>
            </p:nvSpPr>
            <p:spPr>
              <a:xfrm>
                <a:off x="6928946" y="3854936"/>
                <a:ext cx="383206" cy="267832"/>
              </a:xfrm>
              <a:prstGeom prst="righ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0" name="TextBox 19">
            <a:extLst>
              <a:ext uri="{FF2B5EF4-FFF2-40B4-BE49-F238E27FC236}">
                <a16:creationId xmlns:a16="http://schemas.microsoft.com/office/drawing/2014/main" id="{579A666D-1C35-4B97-99E7-146F245349D1}"/>
              </a:ext>
            </a:extLst>
          </p:cNvPr>
          <p:cNvSpPr txBox="1"/>
          <p:nvPr/>
        </p:nvSpPr>
        <p:spPr>
          <a:xfrm>
            <a:off x="3471672" y="3530501"/>
            <a:ext cx="1252728" cy="276999"/>
          </a:xfrm>
          <a:prstGeom prst="rect">
            <a:avLst/>
          </a:prstGeom>
          <a:noFill/>
        </p:spPr>
        <p:txBody>
          <a:bodyPr wrap="square" rtlCol="0">
            <a:spAutoFit/>
          </a:bodyPr>
          <a:lstStyle/>
          <a:p>
            <a:r>
              <a:rPr lang="en-US" sz="1200" dirty="0"/>
              <a:t>Building Model</a:t>
            </a:r>
          </a:p>
        </p:txBody>
      </p:sp>
      <p:sp>
        <p:nvSpPr>
          <p:cNvPr id="34" name="TextBox 33">
            <a:extLst>
              <a:ext uri="{FF2B5EF4-FFF2-40B4-BE49-F238E27FC236}">
                <a16:creationId xmlns:a16="http://schemas.microsoft.com/office/drawing/2014/main" id="{88E1580A-9741-4644-8FD3-7579AEE86562}"/>
              </a:ext>
            </a:extLst>
          </p:cNvPr>
          <p:cNvSpPr txBox="1"/>
          <p:nvPr/>
        </p:nvSpPr>
        <p:spPr>
          <a:xfrm>
            <a:off x="3969338" y="4885533"/>
            <a:ext cx="1252728" cy="276999"/>
          </a:xfrm>
          <a:prstGeom prst="rect">
            <a:avLst/>
          </a:prstGeom>
          <a:noFill/>
        </p:spPr>
        <p:txBody>
          <a:bodyPr wrap="square" rtlCol="0">
            <a:spAutoFit/>
          </a:bodyPr>
          <a:lstStyle/>
          <a:p>
            <a:r>
              <a:rPr lang="en-US" sz="1200" dirty="0"/>
              <a:t>Predicting </a:t>
            </a:r>
          </a:p>
        </p:txBody>
      </p:sp>
    </p:spTree>
    <p:extLst>
      <p:ext uri="{BB962C8B-B14F-4D97-AF65-F5344CB8AC3E}">
        <p14:creationId xmlns:p14="http://schemas.microsoft.com/office/powerpoint/2010/main" val="700839030"/>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5324535"/>
          </a:xfrm>
          <a:prstGeom prst="rect">
            <a:avLst/>
          </a:prstGeom>
          <a:noFill/>
        </p:spPr>
        <p:txBody>
          <a:bodyPr wrap="square" rtlCol="0">
            <a:spAutoFit/>
          </a:bodyPr>
          <a:lstStyle/>
          <a:p>
            <a:r>
              <a:rPr lang="en-US" b="1" dirty="0"/>
              <a:t>Build a pipeline</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Import the pipeline class</a:t>
            </a:r>
          </a:p>
          <a:p>
            <a:pPr marL="800100" lvl="1" indent="-342900">
              <a:buFont typeface="+mj-lt"/>
              <a:buAutoNum type="alphaLcPeriod"/>
            </a:pPr>
            <a:r>
              <a:rPr lang="en-US" sz="1600" dirty="0">
                <a:solidFill>
                  <a:schemeClr val="accent1"/>
                </a:solidFill>
              </a:rPr>
              <a:t>from </a:t>
            </a:r>
            <a:r>
              <a:rPr lang="en-US" sz="1600" dirty="0" err="1">
                <a:solidFill>
                  <a:schemeClr val="accent1"/>
                </a:solidFill>
              </a:rPr>
              <a:t>sklearn.pipeline</a:t>
            </a:r>
            <a:r>
              <a:rPr lang="en-US" sz="1600" dirty="0">
                <a:solidFill>
                  <a:schemeClr val="accent1"/>
                </a:solidFill>
              </a:rPr>
              <a:t> import Pipeline</a:t>
            </a:r>
          </a:p>
          <a:p>
            <a:pPr marL="800100" lvl="1" indent="-342900">
              <a:buFont typeface="+mj-lt"/>
              <a:buAutoNum type="alphaLcPeriod"/>
            </a:pPr>
            <a:endParaRPr lang="en-US" sz="1600" dirty="0">
              <a:solidFill>
                <a:srgbClr val="000000"/>
              </a:solidFill>
            </a:endParaRPr>
          </a:p>
          <a:p>
            <a:pPr marL="342900" indent="-342900">
              <a:buFont typeface="+mj-lt"/>
              <a:buAutoNum type="arabicPeriod"/>
            </a:pPr>
            <a:r>
              <a:rPr lang="en-US" sz="1600" dirty="0">
                <a:solidFill>
                  <a:srgbClr val="000000"/>
                </a:solidFill>
              </a:rPr>
              <a:t>Instantiate the class into an object by listing out the transformation steps. In the following example, a scaling function is followed by the SVC algorithm</a:t>
            </a:r>
          </a:p>
          <a:p>
            <a:pPr marL="800100" lvl="1" indent="-342900">
              <a:buFont typeface="+mj-lt"/>
              <a:buAutoNum type="alphaLcPeriod" startAt="2"/>
            </a:pPr>
            <a:r>
              <a:rPr lang="en-US" sz="1600" dirty="0">
                <a:solidFill>
                  <a:schemeClr val="accent1"/>
                </a:solidFill>
              </a:rPr>
              <a:t>pipe = </a:t>
            </a:r>
            <a:r>
              <a:rPr lang="en-US" sz="1600" u="sng" dirty="0">
                <a:solidFill>
                  <a:schemeClr val="accent1"/>
                </a:solidFill>
              </a:rPr>
              <a:t>Pipeline([(" scaler", </a:t>
            </a:r>
            <a:r>
              <a:rPr lang="en-US" sz="1600" u="sng" dirty="0" err="1">
                <a:solidFill>
                  <a:schemeClr val="accent1"/>
                </a:solidFill>
              </a:rPr>
              <a:t>MinMaxScaler</a:t>
            </a:r>
            <a:r>
              <a:rPr lang="en-US" sz="1600" u="sng" dirty="0">
                <a:solidFill>
                  <a:schemeClr val="accent1"/>
                </a:solidFill>
              </a:rPr>
              <a:t>()), (" </a:t>
            </a:r>
            <a:r>
              <a:rPr lang="en-US" sz="1600" u="sng" dirty="0" err="1">
                <a:solidFill>
                  <a:schemeClr val="accent1"/>
                </a:solidFill>
              </a:rPr>
              <a:t>lr</a:t>
            </a:r>
            <a:r>
              <a:rPr lang="en-US" sz="1600" u="sng" dirty="0">
                <a:solidFill>
                  <a:schemeClr val="accent1"/>
                </a:solidFill>
              </a:rPr>
              <a:t>", </a:t>
            </a:r>
            <a:r>
              <a:rPr lang="en-US" sz="1600" u="sng" dirty="0" err="1">
                <a:solidFill>
                  <a:schemeClr val="accent1"/>
                </a:solidFill>
              </a:rPr>
              <a:t>logisticregression</a:t>
            </a:r>
            <a:r>
              <a:rPr lang="en-US" sz="1600" u="sng" dirty="0">
                <a:solidFill>
                  <a:schemeClr val="accent1"/>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Call the fit() function on the pipeline object</a:t>
            </a:r>
          </a:p>
          <a:p>
            <a:pPr marL="800100" lvl="1" indent="-342900">
              <a:buFont typeface="+mj-lt"/>
              <a:buAutoNum type="alphaLcPeriod" startAt="3"/>
            </a:pPr>
            <a:r>
              <a:rPr lang="fr-FR" sz="1600" dirty="0">
                <a:solidFill>
                  <a:schemeClr val="accent1"/>
                </a:solidFill>
              </a:rPr>
              <a:t>pipe.fit( </a:t>
            </a:r>
            <a:r>
              <a:rPr lang="fr-FR" sz="1600" dirty="0" err="1">
                <a:solidFill>
                  <a:schemeClr val="accent1"/>
                </a:solidFill>
              </a:rPr>
              <a:t>X_train</a:t>
            </a:r>
            <a:r>
              <a:rPr lang="fr-FR" sz="1600" dirty="0">
                <a:solidFill>
                  <a:schemeClr val="accent1"/>
                </a:solidFill>
              </a:rPr>
              <a:t>, </a:t>
            </a:r>
            <a:r>
              <a:rPr lang="fr-FR" sz="1600" dirty="0" err="1">
                <a:solidFill>
                  <a:schemeClr val="accent1"/>
                </a:solidFill>
              </a:rPr>
              <a:t>y_train</a:t>
            </a:r>
            <a:r>
              <a:rPr lang="fr-FR" sz="1600" dirty="0">
                <a:solidFill>
                  <a:schemeClr val="accent1"/>
                </a:solidFill>
              </a:rPr>
              <a:t>)</a:t>
            </a:r>
            <a:endParaRPr lang="en-US" sz="1600" dirty="0">
              <a:solidFill>
                <a:schemeClr val="accent1"/>
              </a:solidFill>
            </a:endParaRP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Call the score() function on the pipeline object or predict() function</a:t>
            </a:r>
          </a:p>
          <a:p>
            <a:pPr marL="800100" lvl="1" indent="-342900">
              <a:buFont typeface="+mj-lt"/>
              <a:buAutoNum type="alphaLcPeriod" startAt="4"/>
            </a:pPr>
            <a:r>
              <a:rPr lang="en-US" sz="1600" dirty="0">
                <a:solidFill>
                  <a:schemeClr val="accent1"/>
                </a:solidFill>
              </a:rPr>
              <a:t>pipe.score( </a:t>
            </a:r>
            <a:r>
              <a:rPr lang="en-US" sz="1600" dirty="0" err="1">
                <a:solidFill>
                  <a:schemeClr val="accent1"/>
                </a:solidFill>
              </a:rPr>
              <a:t>X_test</a:t>
            </a:r>
            <a:r>
              <a:rPr lang="en-US" sz="1600" dirty="0">
                <a:solidFill>
                  <a:schemeClr val="accent1"/>
                </a:solidFill>
              </a:rPr>
              <a:t>, </a:t>
            </a:r>
            <a:r>
              <a:rPr lang="en-US" sz="1600" dirty="0" err="1">
                <a:solidFill>
                  <a:schemeClr val="accent1"/>
                </a:solidFill>
              </a:rPr>
              <a:t>y_test</a:t>
            </a:r>
            <a:r>
              <a:rPr lang="en-US" sz="1600" dirty="0">
                <a:solidFill>
                  <a:schemeClr val="accent1"/>
                </a:solidFill>
              </a:rPr>
              <a:t>)</a:t>
            </a:r>
          </a:p>
          <a:p>
            <a:pPr marL="342900" indent="-342900">
              <a:buFont typeface="+mj-lt"/>
              <a:buAutoNum type="arabicPeriod"/>
            </a:pPr>
            <a:endParaRPr lang="en-US" sz="1600" dirty="0">
              <a:solidFill>
                <a:srgbClr val="000000"/>
              </a:solidFill>
            </a:endParaRPr>
          </a:p>
          <a:p>
            <a:r>
              <a:rPr lang="en-US" sz="1600" dirty="0">
                <a:solidFill>
                  <a:srgbClr val="000000"/>
                </a:solidFill>
              </a:rPr>
              <a:t>In the step 2b, the pipeline object is created using a dictionary of </a:t>
            </a:r>
            <a:r>
              <a:rPr lang="en-US" sz="1600" dirty="0" err="1">
                <a:solidFill>
                  <a:srgbClr val="000000"/>
                </a:solidFill>
              </a:rPr>
              <a:t>key:value</a:t>
            </a:r>
            <a:r>
              <a:rPr lang="en-US" sz="1600" dirty="0">
                <a:solidFill>
                  <a:srgbClr val="000000"/>
                </a:solidFill>
              </a:rPr>
              <a:t> pairs. The key is specified in strings for e.g. “scaler”  followed by  the function to be called.</a:t>
            </a:r>
          </a:p>
          <a:p>
            <a:endParaRPr lang="en-US" sz="1600" dirty="0">
              <a:solidFill>
                <a:srgbClr val="000000"/>
              </a:solidFill>
            </a:endParaRPr>
          </a:p>
          <a:p>
            <a:r>
              <a:rPr lang="en-US" sz="1600" dirty="0">
                <a:solidFill>
                  <a:srgbClr val="000000"/>
                </a:solidFill>
              </a:rPr>
              <a:t>The key is the name given to a step. </a:t>
            </a: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121275873"/>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093428"/>
          </a:xfrm>
          <a:prstGeom prst="rect">
            <a:avLst/>
          </a:prstGeom>
          <a:noFill/>
        </p:spPr>
        <p:txBody>
          <a:bodyPr wrap="square" rtlCol="0">
            <a:spAutoFit/>
          </a:bodyPr>
          <a:lstStyle/>
          <a:p>
            <a:r>
              <a:rPr lang="en-US" b="1" dirty="0"/>
              <a:t>Build a pipeline (</a:t>
            </a:r>
            <a:r>
              <a:rPr lang="en-US" b="1" dirty="0" err="1"/>
              <a:t>Contd</a:t>
            </a:r>
            <a:r>
              <a:rPr lang="en-US" b="1" dirty="0"/>
              <a:t>…)</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The pipeline object requires all the stages included to have a “transform()” function except for the last stage which is an estimator.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transform step transforms the input data. The transformed output of a stage is the input to the next stage</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During the call “</a:t>
            </a:r>
            <a:r>
              <a:rPr lang="en-US" sz="1600" dirty="0" err="1">
                <a:solidFill>
                  <a:srgbClr val="000000"/>
                </a:solidFill>
              </a:rPr>
              <a:t>pipeline.fit</a:t>
            </a:r>
            <a:r>
              <a:rPr lang="en-US" sz="1600" dirty="0">
                <a:solidFill>
                  <a:srgbClr val="000000"/>
                </a:solidFill>
              </a:rPr>
              <a:t>()”, the pipeline calls the fit and transform functions on each step in sequence. For the last step, only the fit function is called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 While predicting using pipeline, similarly transform function in all the stages followed by a predict function in the last stage is performed</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The pipeline object does not need to have a predict function. It only needs to have a fit function at least</a:t>
            </a:r>
          </a:p>
        </p:txBody>
      </p:sp>
    </p:spTree>
    <p:extLst>
      <p:ext uri="{BB962C8B-B14F-4D97-AF65-F5344CB8AC3E}">
        <p14:creationId xmlns:p14="http://schemas.microsoft.com/office/powerpoint/2010/main" val="701538237"/>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2798A-5E43-48B7-99F8-327225C2A816}"/>
              </a:ext>
            </a:extLst>
          </p:cNvPr>
          <p:cNvPicPr>
            <a:picLocks noChangeAspect="1"/>
          </p:cNvPicPr>
          <p:nvPr/>
        </p:nvPicPr>
        <p:blipFill>
          <a:blip r:embed="rId2"/>
          <a:stretch>
            <a:fillRect/>
          </a:stretch>
        </p:blipFill>
        <p:spPr>
          <a:xfrm>
            <a:off x="1295400" y="1359932"/>
            <a:ext cx="6191250" cy="4524375"/>
          </a:xfrm>
          <a:prstGeom prst="rect">
            <a:avLst/>
          </a:prstGeom>
        </p:spPr>
      </p:pic>
      <p:sp>
        <p:nvSpPr>
          <p:cNvPr id="3" name="TextBox 2">
            <a:extLst>
              <a:ext uri="{FF2B5EF4-FFF2-40B4-BE49-F238E27FC236}">
                <a16:creationId xmlns:a16="http://schemas.microsoft.com/office/drawing/2014/main" id="{E5479222-10BF-49F3-B144-B326C4C8A15C}"/>
              </a:ext>
            </a:extLst>
          </p:cNvPr>
          <p:cNvSpPr txBox="1"/>
          <p:nvPr/>
        </p:nvSpPr>
        <p:spPr>
          <a:xfrm>
            <a:off x="533400" y="990600"/>
            <a:ext cx="6858000" cy="369332"/>
          </a:xfrm>
          <a:prstGeom prst="rect">
            <a:avLst/>
          </a:prstGeom>
          <a:noFill/>
        </p:spPr>
        <p:txBody>
          <a:bodyPr wrap="square" rtlCol="0">
            <a:spAutoFit/>
          </a:bodyPr>
          <a:lstStyle/>
          <a:p>
            <a:r>
              <a:rPr lang="en-US" b="1" dirty="0"/>
              <a:t>Build a pipeline (</a:t>
            </a:r>
            <a:r>
              <a:rPr lang="en-US" b="1" dirty="0" err="1"/>
              <a:t>Contd</a:t>
            </a:r>
            <a:r>
              <a:rPr lang="en-US" b="1" dirty="0"/>
              <a:t>…)</a:t>
            </a:r>
            <a:endParaRPr lang="en-US" dirty="0">
              <a:solidFill>
                <a:schemeClr val="tx1">
                  <a:lumMod val="50000"/>
                  <a:lumOff val="50000"/>
                </a:schemeClr>
              </a:solidFill>
            </a:endParaRPr>
          </a:p>
        </p:txBody>
      </p:sp>
      <p:sp>
        <p:nvSpPr>
          <p:cNvPr id="4" name="TextBox 3">
            <a:extLst>
              <a:ext uri="{FF2B5EF4-FFF2-40B4-BE49-F238E27FC236}">
                <a16:creationId xmlns:a16="http://schemas.microsoft.com/office/drawing/2014/main" id="{3EAA27A3-D95E-4B2A-BC0B-D3C4BF20BC97}"/>
              </a:ext>
            </a:extLst>
          </p:cNvPr>
          <p:cNvSpPr txBox="1"/>
          <p:nvPr/>
        </p:nvSpPr>
        <p:spPr>
          <a:xfrm>
            <a:off x="990600" y="6019800"/>
            <a:ext cx="6629400" cy="369332"/>
          </a:xfrm>
          <a:prstGeom prst="rect">
            <a:avLst/>
          </a:prstGeom>
          <a:noFill/>
        </p:spPr>
        <p:txBody>
          <a:bodyPr wrap="square" rtlCol="0">
            <a:spAutoFit/>
          </a:bodyPr>
          <a:lstStyle/>
          <a:p>
            <a:r>
              <a:rPr lang="en-US" dirty="0"/>
              <a:t>Image Source :  Python Deeper Insights Into Machine Learning</a:t>
            </a:r>
          </a:p>
        </p:txBody>
      </p:sp>
    </p:spTree>
    <p:extLst>
      <p:ext uri="{BB962C8B-B14F-4D97-AF65-F5344CB8AC3E}">
        <p14:creationId xmlns:p14="http://schemas.microsoft.com/office/powerpoint/2010/main" val="1060094453"/>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3847207"/>
          </a:xfrm>
          <a:prstGeom prst="rect">
            <a:avLst/>
          </a:prstGeom>
          <a:noFill/>
        </p:spPr>
        <p:txBody>
          <a:bodyPr wrap="square" rtlCol="0">
            <a:spAutoFit/>
          </a:bodyPr>
          <a:lstStyle/>
          <a:p>
            <a:r>
              <a:rPr lang="en-US" b="1" dirty="0" err="1"/>
              <a:t>make_pipeline</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Creating the pipeline could be cumbersome. Specifying a name to each stage may not be necessary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Alternatively there is a “</a:t>
            </a:r>
            <a:r>
              <a:rPr lang="en-US" sz="1600" dirty="0" err="1">
                <a:solidFill>
                  <a:srgbClr val="000000"/>
                </a:solidFill>
              </a:rPr>
              <a:t>make_pipeline</a:t>
            </a:r>
            <a:r>
              <a:rPr lang="en-US" sz="1600" dirty="0">
                <a:solidFill>
                  <a:srgbClr val="000000"/>
                </a:solidFill>
              </a:rPr>
              <a:t>()”  function that will create the pipeline and automatically name each step. We do not need to specify a name </a:t>
            </a:r>
          </a:p>
          <a:p>
            <a:pPr marL="800100" lvl="1" indent="-342900">
              <a:buFont typeface="+mj-lt"/>
              <a:buAutoNum type="alphaLcPeriod"/>
            </a:pPr>
            <a:r>
              <a:rPr lang="en-US" sz="1600" dirty="0">
                <a:solidFill>
                  <a:schemeClr val="accent1"/>
                </a:solidFill>
              </a:rPr>
              <a:t>from </a:t>
            </a:r>
            <a:r>
              <a:rPr lang="en-US" sz="1600" dirty="0" err="1">
                <a:solidFill>
                  <a:schemeClr val="accent1"/>
                </a:solidFill>
              </a:rPr>
              <a:t>sklearn.pipeline</a:t>
            </a:r>
            <a:r>
              <a:rPr lang="en-US" sz="1600" dirty="0">
                <a:solidFill>
                  <a:schemeClr val="accent1"/>
                </a:solidFill>
              </a:rPr>
              <a:t> import </a:t>
            </a:r>
            <a:r>
              <a:rPr lang="en-US" sz="1600" dirty="0" err="1">
                <a:solidFill>
                  <a:schemeClr val="accent1"/>
                </a:solidFill>
              </a:rPr>
              <a:t>make_pipeline</a:t>
            </a:r>
            <a:endParaRPr lang="en-US" sz="1600" dirty="0">
              <a:solidFill>
                <a:schemeClr val="accent1"/>
              </a:solidFill>
            </a:endParaRPr>
          </a:p>
          <a:p>
            <a:pPr marL="800100" lvl="1" indent="-342900">
              <a:buFont typeface="+mj-lt"/>
              <a:buAutoNum type="alphaLcPeriod"/>
            </a:pPr>
            <a:r>
              <a:rPr lang="en-US" sz="1600" dirty="0">
                <a:solidFill>
                  <a:schemeClr val="accent1"/>
                </a:solidFill>
              </a:rPr>
              <a:t>pipe = </a:t>
            </a:r>
            <a:r>
              <a:rPr lang="en-US" sz="1600" dirty="0" err="1">
                <a:solidFill>
                  <a:schemeClr val="accent1"/>
                </a:solidFill>
              </a:rPr>
              <a:t>make_pipeline</a:t>
            </a:r>
            <a:r>
              <a:rPr lang="en-US" sz="1600" dirty="0">
                <a:solidFill>
                  <a:schemeClr val="accent1"/>
                </a:solidFill>
              </a:rPr>
              <a:t>( </a:t>
            </a:r>
            <a:r>
              <a:rPr lang="en-US" sz="1600" dirty="0" err="1">
                <a:solidFill>
                  <a:schemeClr val="accent1"/>
                </a:solidFill>
              </a:rPr>
              <a:t>MinMaxScaler</a:t>
            </a:r>
            <a:r>
              <a:rPr lang="en-US" sz="1600" dirty="0">
                <a:solidFill>
                  <a:schemeClr val="accent1"/>
                </a:solidFill>
              </a:rPr>
              <a:t>(), (SVC())) </a:t>
            </a:r>
          </a:p>
          <a:p>
            <a:pPr marL="800100" lvl="1" indent="-342900">
              <a:buFont typeface="+mj-lt"/>
              <a:buAutoNum type="alphaLcPeriod"/>
            </a:pPr>
            <a:r>
              <a:rPr lang="en-US" sz="1600" dirty="0">
                <a:solidFill>
                  <a:schemeClr val="accent1"/>
                </a:solidFill>
              </a:rPr>
              <a:t>print(" Pipeline steps:\ n{}". format( </a:t>
            </a:r>
            <a:r>
              <a:rPr lang="en-US" sz="1600" dirty="0" err="1">
                <a:solidFill>
                  <a:schemeClr val="accent1"/>
                </a:solidFill>
              </a:rPr>
              <a:t>pipe.steps</a:t>
            </a:r>
            <a:r>
              <a:rPr lang="en-US" sz="1600" dirty="0">
                <a:solidFill>
                  <a:schemeClr val="accent1"/>
                </a:solidFill>
              </a:rPr>
              <a: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Note, we have not specified any name to the stages. The names will be automatically assigned and are usually lowercase of the class names</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4" name="TextBox 3">
            <a:extLst>
              <a:ext uri="{FF2B5EF4-FFF2-40B4-BE49-F238E27FC236}">
                <a16:creationId xmlns:a16="http://schemas.microsoft.com/office/drawing/2014/main" id="{06F15CAA-8F74-489B-8FDB-9152EF05DEA6}"/>
              </a:ext>
            </a:extLst>
          </p:cNvPr>
          <p:cNvSpPr txBox="1"/>
          <p:nvPr/>
        </p:nvSpPr>
        <p:spPr>
          <a:xfrm>
            <a:off x="5796136" y="5373216"/>
            <a:ext cx="2300630" cy="369332"/>
          </a:xfrm>
          <a:prstGeom prst="rect">
            <a:avLst/>
          </a:prstGeom>
          <a:noFill/>
        </p:spPr>
        <p:txBody>
          <a:bodyPr wrap="none" rtlCol="0">
            <a:spAutoFit/>
          </a:bodyPr>
          <a:lstStyle/>
          <a:p>
            <a:r>
              <a:rPr lang="en-US" dirty="0" err="1" smtClean="0"/>
              <a:t>Pipeline_detail.ipynb</a:t>
            </a:r>
            <a:endParaRPr lang="en-US" dirty="0"/>
          </a:p>
        </p:txBody>
      </p:sp>
    </p:spTree>
    <p:extLst>
      <p:ext uri="{BB962C8B-B14F-4D97-AF65-F5344CB8AC3E}">
        <p14:creationId xmlns:p14="http://schemas.microsoft.com/office/powerpoint/2010/main" val="2806942779"/>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3600986"/>
          </a:xfrm>
          <a:prstGeom prst="rect">
            <a:avLst/>
          </a:prstGeom>
          <a:noFill/>
        </p:spPr>
        <p:txBody>
          <a:bodyPr wrap="square" rtlCol="0">
            <a:spAutoFit/>
          </a:bodyPr>
          <a:lstStyle/>
          <a:p>
            <a:r>
              <a:rPr lang="en-US" b="1" dirty="0" err="1"/>
              <a:t>make_pipeline</a:t>
            </a:r>
            <a:endParaRPr lang="en-US" b="1" dirty="0"/>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Download Wisconsin Breast Cancer dataset from UCI</a:t>
            </a:r>
          </a:p>
          <a:p>
            <a:pPr marL="342900" indent="-342900">
              <a:buFont typeface="+mj-lt"/>
              <a:buAutoNum type="arabicPeriod"/>
            </a:pPr>
            <a:r>
              <a:rPr lang="en-US" sz="1600" dirty="0">
                <a:solidFill>
                  <a:srgbClr val="000000"/>
                </a:solidFill>
              </a:rPr>
              <a:t>Create dataframe</a:t>
            </a:r>
          </a:p>
          <a:p>
            <a:pPr marL="342900" indent="-342900">
              <a:buFont typeface="+mj-lt"/>
              <a:buAutoNum type="arabicPeriod"/>
            </a:pPr>
            <a:r>
              <a:rPr lang="en-US" sz="1600" dirty="0">
                <a:solidFill>
                  <a:srgbClr val="000000"/>
                </a:solidFill>
              </a:rPr>
              <a:t>Split into X and y</a:t>
            </a:r>
          </a:p>
          <a:p>
            <a:pPr marL="342900" indent="-342900">
              <a:buFont typeface="+mj-lt"/>
              <a:buAutoNum type="arabicPeriod"/>
            </a:pPr>
            <a:r>
              <a:rPr lang="en-US" sz="1600" dirty="0">
                <a:solidFill>
                  <a:srgbClr val="000000"/>
                </a:solidFill>
              </a:rPr>
              <a:t>Transform y into numerical using labelencoder</a:t>
            </a:r>
          </a:p>
          <a:p>
            <a:pPr marL="342900" indent="-342900">
              <a:buFont typeface="+mj-lt"/>
              <a:buAutoNum type="arabicPeriod"/>
            </a:pPr>
            <a:r>
              <a:rPr lang="en-US" sz="1600" dirty="0">
                <a:solidFill>
                  <a:srgbClr val="000000"/>
                </a:solidFill>
              </a:rPr>
              <a:t>Split data into training testing</a:t>
            </a:r>
          </a:p>
          <a:p>
            <a:pPr marL="342900" indent="-342900">
              <a:buFont typeface="+mj-lt"/>
              <a:buAutoNum type="arabicPeriod"/>
            </a:pPr>
            <a:r>
              <a:rPr lang="en-US" sz="1600" dirty="0">
                <a:solidFill>
                  <a:srgbClr val="000000"/>
                </a:solidFill>
              </a:rPr>
              <a:t>Standardize dataset using standard scalar</a:t>
            </a:r>
          </a:p>
          <a:p>
            <a:pPr marL="342900" indent="-342900">
              <a:buFont typeface="+mj-lt"/>
              <a:buAutoNum type="arabicPeriod"/>
            </a:pPr>
            <a:r>
              <a:rPr lang="en-US" sz="1600" dirty="0">
                <a:solidFill>
                  <a:srgbClr val="000000"/>
                </a:solidFill>
              </a:rPr>
              <a:t>Use PCA to reduce to 2 dimensions</a:t>
            </a:r>
          </a:p>
          <a:p>
            <a:pPr marL="342900" indent="-342900">
              <a:buFont typeface="+mj-lt"/>
              <a:buAutoNum type="arabicPeriod"/>
            </a:pPr>
            <a:r>
              <a:rPr lang="en-US" sz="1600" dirty="0">
                <a:solidFill>
                  <a:srgbClr val="000000"/>
                </a:solidFill>
              </a:rPr>
              <a:t>Use logistic regression on the reduced dimensions</a:t>
            </a:r>
          </a:p>
          <a:p>
            <a:pPr marL="342900" indent="-342900">
              <a:buFont typeface="+mj-lt"/>
              <a:buAutoNum type="arabicPeriod"/>
            </a:pPr>
            <a:r>
              <a:rPr lang="en-US" sz="1600" dirty="0">
                <a:solidFill>
                  <a:srgbClr val="000000"/>
                </a:solidFill>
              </a:rPr>
              <a:t>Create a pipeline </a:t>
            </a:r>
          </a:p>
          <a:p>
            <a:pPr marL="342900" indent="-342900">
              <a:buFont typeface="+mj-lt"/>
              <a:buAutoNum type="arabicPeriod"/>
            </a:pPr>
            <a:r>
              <a:rPr lang="en-US" sz="1600" dirty="0">
                <a:solidFill>
                  <a:srgbClr val="000000"/>
                </a:solidFill>
              </a:rPr>
              <a:t>Do a fit and score</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
        <p:nvSpPr>
          <p:cNvPr id="3" name="TextBox 2">
            <a:extLst>
              <a:ext uri="{FF2B5EF4-FFF2-40B4-BE49-F238E27FC236}">
                <a16:creationId xmlns:a16="http://schemas.microsoft.com/office/drawing/2014/main" id="{50B0F100-C23A-4BF8-827F-6585C9A60C1E}"/>
              </a:ext>
            </a:extLst>
          </p:cNvPr>
          <p:cNvSpPr txBox="1"/>
          <p:nvPr/>
        </p:nvSpPr>
        <p:spPr>
          <a:xfrm>
            <a:off x="4876800" y="4742557"/>
            <a:ext cx="3848100" cy="646331"/>
          </a:xfrm>
          <a:prstGeom prst="rect">
            <a:avLst/>
          </a:prstGeom>
          <a:noFill/>
        </p:spPr>
        <p:txBody>
          <a:bodyPr wrap="square" rtlCol="0">
            <a:spAutoFit/>
          </a:bodyPr>
          <a:lstStyle/>
          <a:p>
            <a:r>
              <a:rPr lang="en-US" dirty="0" err="1"/>
              <a:t>Pipeline_GridSearchcv_wisc_bc_data_classwork.ipynb</a:t>
            </a:r>
            <a:endParaRPr lang="en-US" dirty="0"/>
          </a:p>
        </p:txBody>
      </p:sp>
    </p:spTree>
    <p:extLst>
      <p:ext uri="{BB962C8B-B14F-4D97-AF65-F5344CB8AC3E}">
        <p14:creationId xmlns:p14="http://schemas.microsoft.com/office/powerpoint/2010/main" val="4286967985"/>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00200" y="2895600"/>
            <a:ext cx="4495800" cy="369332"/>
          </a:xfrm>
        </p:spPr>
        <p:txBody>
          <a:bodyPr wrap="square">
            <a:spAutoFit/>
          </a:bodyPr>
          <a:lstStyle/>
          <a:p>
            <a:pPr marL="0" indent="0" algn="ctr">
              <a:buNone/>
            </a:pPr>
            <a:r>
              <a:rPr lang="en-IN" sz="1800" b="1" u="sng" dirty="0"/>
              <a:t>Linear Regression Hyperparameters</a:t>
            </a:r>
          </a:p>
        </p:txBody>
      </p:sp>
    </p:spTree>
    <p:extLst>
      <p:ext uri="{BB962C8B-B14F-4D97-AF65-F5344CB8AC3E}">
        <p14:creationId xmlns:p14="http://schemas.microsoft.com/office/powerpoint/2010/main" val="2436231137"/>
      </p:ext>
    </p:extLst>
  </p:cSld>
  <p:clrMapOvr>
    <a:masterClrMapping/>
  </p:clrMapOvr>
  <p:transition spd="med">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850844"/>
            <a:ext cx="8643264" cy="5626156"/>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When we have too many parameters and exposed to curse of dimensionality, we resort to dimensionality reduction techniques such as transforming to PCA and eliminating the PCA with least magnitude of eigen values. This can be a laborious process before we find the right number principal components. Instead, we can employ the shrinkage methods. </a:t>
            </a:r>
          </a:p>
          <a:p>
            <a:pPr marL="0" indent="0">
              <a:buNone/>
            </a:pPr>
            <a:endParaRPr lang="en-IN" sz="1400" dirty="0"/>
          </a:p>
          <a:p>
            <a:pPr marL="0" indent="0">
              <a:buNone/>
            </a:pPr>
            <a:r>
              <a:rPr lang="en-IN" sz="1400" dirty="0"/>
              <a:t>Shrinkage methods attempt to shrink the coefficients of the attributes and lead us towards simpler yet effective models. The two shrinkage methods are :</a:t>
            </a:r>
          </a:p>
          <a:p>
            <a:pPr marL="0" indent="0">
              <a:buNone/>
            </a:pPr>
            <a:endParaRPr lang="en-IN" sz="1400" dirty="0"/>
          </a:p>
          <a:p>
            <a:pPr marL="342900" indent="-342900">
              <a:buFont typeface="+mj-lt"/>
              <a:buAutoNum type="arabicPeriod"/>
            </a:pPr>
            <a:r>
              <a:rPr lang="en-US" sz="1600" u="sng" dirty="0"/>
              <a:t>Ridge regression </a:t>
            </a:r>
            <a:r>
              <a:rPr lang="en-US" sz="1600" dirty="0"/>
              <a:t>is similar to the linear regression where the objective is to find the best fit surface. The difference is in the way the best coefficients are found. Unlike linear regression where the optimization function is SSE, here it is slightly different</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0" indent="0">
              <a:buNone/>
            </a:pPr>
            <a:endParaRPr lang="en-US" sz="1600" u="sng" dirty="0"/>
          </a:p>
          <a:p>
            <a:pPr marL="342900" indent="-342900">
              <a:buFont typeface="+mj-lt"/>
              <a:buAutoNum type="arabicPeriod" startAt="2"/>
            </a:pPr>
            <a:r>
              <a:rPr lang="en-US" sz="1600" dirty="0"/>
              <a:t>The term </a:t>
            </a:r>
            <a:r>
              <a:rPr lang="en-US" sz="1600" dirty="0">
                <a:latin typeface="Cambria Math" panose="02040503050406030204" pitchFamily="18" charset="0"/>
                <a:ea typeface="Cambria Math" panose="02040503050406030204" pitchFamily="18" charset="0"/>
              </a:rPr>
              <a:t>𝝺</a:t>
            </a:r>
            <a:r>
              <a:rPr lang="en-US" sz="1600" dirty="0"/>
              <a:t>    is like a penalty term used to penalize large magnitude coefficients when it is set to a high number, coefficients are suppressed significantly. When it is set to 0, the cost function becomes same as linear regression cost function</a:t>
            </a:r>
          </a:p>
        </p:txBody>
      </p:sp>
      <p:pic>
        <p:nvPicPr>
          <p:cNvPr id="9" name="Picture 8">
            <a:extLst>
              <a:ext uri="{FF2B5EF4-FFF2-40B4-BE49-F238E27FC236}">
                <a16:creationId xmlns:a16="http://schemas.microsoft.com/office/drawing/2014/main" id="{4323B701-9356-4AC7-BE5C-FF083083077F}"/>
              </a:ext>
            </a:extLst>
          </p:cNvPr>
          <p:cNvPicPr>
            <a:picLocks noChangeAspect="1"/>
          </p:cNvPicPr>
          <p:nvPr/>
        </p:nvPicPr>
        <p:blipFill>
          <a:blip r:embed="rId3"/>
          <a:stretch>
            <a:fillRect/>
          </a:stretch>
        </p:blipFill>
        <p:spPr>
          <a:xfrm>
            <a:off x="1066800" y="4495800"/>
            <a:ext cx="2457450" cy="849387"/>
          </a:xfrm>
          <a:prstGeom prst="rect">
            <a:avLst/>
          </a:prstGeom>
        </p:spPr>
      </p:pic>
      <p:pic>
        <p:nvPicPr>
          <p:cNvPr id="10" name="Picture 9">
            <a:extLst>
              <a:ext uri="{FF2B5EF4-FFF2-40B4-BE49-F238E27FC236}">
                <a16:creationId xmlns:a16="http://schemas.microsoft.com/office/drawing/2014/main" id="{82B0BDB7-7B24-45C4-A0DC-5EBBED635568}"/>
              </a:ext>
            </a:extLst>
          </p:cNvPr>
          <p:cNvPicPr>
            <a:picLocks noChangeAspect="1"/>
          </p:cNvPicPr>
          <p:nvPr/>
        </p:nvPicPr>
        <p:blipFill>
          <a:blip r:embed="rId4"/>
          <a:stretch>
            <a:fillRect/>
          </a:stretch>
        </p:blipFill>
        <p:spPr>
          <a:xfrm>
            <a:off x="4724400" y="4484613"/>
            <a:ext cx="3165169" cy="849387"/>
          </a:xfrm>
          <a:prstGeom prst="rect">
            <a:avLst/>
          </a:prstGeom>
        </p:spPr>
      </p:pic>
      <p:sp>
        <p:nvSpPr>
          <p:cNvPr id="11" name="TextBox 10">
            <a:extLst>
              <a:ext uri="{FF2B5EF4-FFF2-40B4-BE49-F238E27FC236}">
                <a16:creationId xmlns:a16="http://schemas.microsoft.com/office/drawing/2014/main" id="{41F762C6-BCC6-4A8C-9EF8-4A4A5BE65ADC}"/>
              </a:ext>
            </a:extLst>
          </p:cNvPr>
          <p:cNvSpPr txBox="1"/>
          <p:nvPr/>
        </p:nvSpPr>
        <p:spPr>
          <a:xfrm>
            <a:off x="990600" y="5367962"/>
            <a:ext cx="2819400" cy="276999"/>
          </a:xfrm>
          <a:prstGeom prst="rect">
            <a:avLst/>
          </a:prstGeom>
          <a:noFill/>
        </p:spPr>
        <p:txBody>
          <a:bodyPr wrap="square" rtlCol="0">
            <a:spAutoFit/>
          </a:bodyPr>
          <a:lstStyle/>
          <a:p>
            <a:r>
              <a:rPr lang="en-US" sz="1200" dirty="0"/>
              <a:t>Linear Regression cost function</a:t>
            </a:r>
          </a:p>
        </p:txBody>
      </p:sp>
      <p:sp>
        <p:nvSpPr>
          <p:cNvPr id="12" name="TextBox 11">
            <a:extLst>
              <a:ext uri="{FF2B5EF4-FFF2-40B4-BE49-F238E27FC236}">
                <a16:creationId xmlns:a16="http://schemas.microsoft.com/office/drawing/2014/main" id="{8AB885AB-33ED-4806-AAD8-D9A1430A5750}"/>
              </a:ext>
            </a:extLst>
          </p:cNvPr>
          <p:cNvSpPr txBox="1"/>
          <p:nvPr/>
        </p:nvSpPr>
        <p:spPr>
          <a:xfrm>
            <a:off x="4319497" y="5367962"/>
            <a:ext cx="4495800" cy="276999"/>
          </a:xfrm>
          <a:prstGeom prst="rect">
            <a:avLst/>
          </a:prstGeom>
          <a:noFill/>
        </p:spPr>
        <p:txBody>
          <a:bodyPr wrap="square" rtlCol="0">
            <a:spAutoFit/>
          </a:bodyPr>
          <a:lstStyle/>
          <a:p>
            <a:r>
              <a:rPr lang="en-US" sz="1200" dirty="0"/>
              <a:t>Ridge Regression with additional term in the cost function</a:t>
            </a:r>
          </a:p>
        </p:txBody>
      </p:sp>
    </p:spTree>
    <p:extLst>
      <p:ext uri="{BB962C8B-B14F-4D97-AF65-F5344CB8AC3E}">
        <p14:creationId xmlns:p14="http://schemas.microsoft.com/office/powerpoint/2010/main" val="2756330450"/>
      </p:ext>
    </p:extLst>
  </p:cSld>
  <p:clrMapOvr>
    <a:masterClrMapping/>
  </p:clrMapOvr>
  <p:transition spd="med">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2308324"/>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Why should we be interested in shrinking the coefficients? How does it help? </a:t>
            </a:r>
          </a:p>
          <a:p>
            <a:pPr marL="0" indent="0">
              <a:buNone/>
            </a:pPr>
            <a:r>
              <a:rPr lang="en-IN" sz="1400" dirty="0"/>
              <a:t>When we have large number of dimensions and few data points, the models are likely to become complex, overfit and prone to variance errors. When you print out the coefficients of the attributes of such complex model, you will notice that the magnitude of the different coefficients become large</a:t>
            </a:r>
          </a:p>
          <a:p>
            <a:pPr marL="0" indent="0">
              <a:buNone/>
            </a:pPr>
            <a:endParaRPr lang="en-IN" sz="1400" dirty="0"/>
          </a:p>
          <a:p>
            <a:pPr marL="0" indent="0">
              <a:buNone/>
            </a:pPr>
            <a:r>
              <a:rPr lang="en-IN" sz="1400" dirty="0"/>
              <a:t>Large coefficients indicate a case where for a unit change in the input variable, the magnitude of change in the target column is very large. </a:t>
            </a:r>
          </a:p>
        </p:txBody>
      </p:sp>
      <p:sp>
        <p:nvSpPr>
          <p:cNvPr id="8" name="TextBox 7">
            <a:extLst>
              <a:ext uri="{FF2B5EF4-FFF2-40B4-BE49-F238E27FC236}">
                <a16:creationId xmlns:a16="http://schemas.microsoft.com/office/drawing/2014/main" id="{25DED600-B98E-457C-A6FC-4FD06D3BE568}"/>
              </a:ext>
            </a:extLst>
          </p:cNvPr>
          <p:cNvSpPr txBox="1"/>
          <p:nvPr/>
        </p:nvSpPr>
        <p:spPr>
          <a:xfrm>
            <a:off x="348336" y="4043065"/>
            <a:ext cx="4452264" cy="1938992"/>
          </a:xfrm>
          <a:prstGeom prst="rect">
            <a:avLst/>
          </a:prstGeom>
          <a:noFill/>
        </p:spPr>
        <p:txBody>
          <a:bodyPr wrap="square" rtlCol="0">
            <a:spAutoFit/>
          </a:bodyPr>
          <a:lstStyle/>
          <a:p>
            <a:pPr marL="228600" indent="-228600">
              <a:buFont typeface="+mj-lt"/>
              <a:buAutoNum type="arabicPeriod"/>
            </a:pPr>
            <a:r>
              <a:rPr lang="en-US" sz="1200" dirty="0"/>
              <a:t>The coefficient for </a:t>
            </a:r>
            <a:r>
              <a:rPr lang="en-US" sz="1200" dirty="0" err="1"/>
              <a:t>cyl</a:t>
            </a:r>
            <a:r>
              <a:rPr lang="en-US" sz="1200" dirty="0"/>
              <a:t> is 2.5059518049385052</a:t>
            </a:r>
          </a:p>
          <a:p>
            <a:pPr marL="228600" indent="-228600">
              <a:buFont typeface="+mj-lt"/>
              <a:buAutoNum type="arabicPeriod"/>
            </a:pPr>
            <a:r>
              <a:rPr lang="en-US" sz="1200" dirty="0"/>
              <a:t>The coefficient for </a:t>
            </a:r>
            <a:r>
              <a:rPr lang="en-US" sz="1200" dirty="0" err="1"/>
              <a:t>disp</a:t>
            </a:r>
            <a:r>
              <a:rPr lang="en-US" sz="1200" dirty="0"/>
              <a:t> is 2.5357082860560483</a:t>
            </a:r>
          </a:p>
          <a:p>
            <a:pPr marL="228600" indent="-228600">
              <a:buFont typeface="+mj-lt"/>
              <a:buAutoNum type="arabicPeriod"/>
            </a:pPr>
            <a:r>
              <a:rPr lang="en-US" sz="1200" dirty="0"/>
              <a:t>The coefficient for hp is -1.7889335736325294</a:t>
            </a:r>
          </a:p>
          <a:p>
            <a:pPr marL="228600" indent="-228600">
              <a:buFont typeface="+mj-lt"/>
              <a:buAutoNum type="arabicPeriod"/>
            </a:pPr>
            <a:r>
              <a:rPr lang="en-US" sz="1200" dirty="0"/>
              <a:t>The coefficient for </a:t>
            </a:r>
            <a:r>
              <a:rPr lang="en-US" sz="1200" dirty="0" err="1"/>
              <a:t>wt</a:t>
            </a:r>
            <a:r>
              <a:rPr lang="en-US" sz="1200" dirty="0"/>
              <a:t> is -5.551819873098725</a:t>
            </a:r>
          </a:p>
          <a:p>
            <a:pPr marL="228600" indent="-228600">
              <a:buFont typeface="+mj-lt"/>
              <a:buAutoNum type="arabicPeriod"/>
            </a:pPr>
            <a:r>
              <a:rPr lang="en-US" sz="1200" dirty="0"/>
              <a:t>The coefficient for acc is 0.11485734803440854</a:t>
            </a:r>
          </a:p>
          <a:p>
            <a:pPr marL="228600" indent="-228600">
              <a:buFont typeface="+mj-lt"/>
              <a:buAutoNum type="arabicPeriod"/>
            </a:pPr>
            <a:r>
              <a:rPr lang="en-US" sz="1200" dirty="0"/>
              <a:t>The coefficient for </a:t>
            </a:r>
            <a:r>
              <a:rPr lang="en-US" sz="1200" dirty="0" err="1"/>
              <a:t>yr</a:t>
            </a:r>
            <a:r>
              <a:rPr lang="en-US" sz="1200" dirty="0"/>
              <a:t> is 2.931846548211609</a:t>
            </a:r>
          </a:p>
          <a:p>
            <a:pPr marL="228600" indent="-228600">
              <a:buFont typeface="+mj-lt"/>
              <a:buAutoNum type="arabicPeriod"/>
            </a:pPr>
            <a:r>
              <a:rPr lang="en-US" sz="1200" dirty="0"/>
              <a:t>The coefficient for </a:t>
            </a:r>
            <a:r>
              <a:rPr lang="en-US" sz="1200" dirty="0" err="1"/>
              <a:t>car_type</a:t>
            </a:r>
            <a:r>
              <a:rPr lang="en-US" sz="1200" dirty="0"/>
              <a:t> is 2.977869737601944</a:t>
            </a:r>
          </a:p>
          <a:p>
            <a:pPr marL="228600" indent="-228600">
              <a:buFont typeface="+mj-lt"/>
              <a:buAutoNum type="arabicPeriod"/>
            </a:pPr>
            <a:r>
              <a:rPr lang="en-US" sz="1200" dirty="0"/>
              <a:t>The coefficient for </a:t>
            </a:r>
            <a:r>
              <a:rPr lang="en-US" sz="1200" dirty="0" err="1"/>
              <a:t>origin_america</a:t>
            </a:r>
            <a:r>
              <a:rPr lang="en-US" sz="1200" dirty="0"/>
              <a:t> is -0.5832955290166003 </a:t>
            </a:r>
          </a:p>
          <a:p>
            <a:pPr marL="228600" indent="-228600">
              <a:buFont typeface="+mj-lt"/>
              <a:buAutoNum type="arabicPeriod"/>
            </a:pPr>
            <a:r>
              <a:rPr lang="en-US" sz="1200" dirty="0"/>
              <a:t>The coefficient for </a:t>
            </a:r>
            <a:r>
              <a:rPr lang="en-US" sz="1200" dirty="0" err="1"/>
              <a:t>origin_asia</a:t>
            </a:r>
            <a:r>
              <a:rPr lang="en-US" sz="1200" dirty="0"/>
              <a:t> is 0.3474931380432235 </a:t>
            </a:r>
          </a:p>
          <a:p>
            <a:pPr marL="228600" indent="-228600">
              <a:buFont typeface="+mj-lt"/>
              <a:buAutoNum type="arabicPeriod"/>
            </a:pPr>
            <a:r>
              <a:rPr lang="en-US" sz="1200" dirty="0"/>
              <a:t>The coefficient for </a:t>
            </a:r>
            <a:r>
              <a:rPr lang="en-US" sz="1200" dirty="0" err="1"/>
              <a:t>origin_europe</a:t>
            </a:r>
            <a:r>
              <a:rPr lang="en-US" sz="1200" dirty="0"/>
              <a:t> is 0.3774164680868855 </a:t>
            </a:r>
            <a:endParaRPr lang="en-US" sz="1200" dirty="0">
              <a:solidFill>
                <a:schemeClr val="tx1">
                  <a:lumMod val="50000"/>
                  <a:lumOff val="50000"/>
                </a:schemeClr>
              </a:solidFill>
            </a:endParaRPr>
          </a:p>
        </p:txBody>
      </p:sp>
      <p:sp>
        <p:nvSpPr>
          <p:cNvPr id="9" name="TextBox 8">
            <a:extLst>
              <a:ext uri="{FF2B5EF4-FFF2-40B4-BE49-F238E27FC236}">
                <a16:creationId xmlns:a16="http://schemas.microsoft.com/office/drawing/2014/main" id="{491F8764-6D41-4D50-8C09-769E6278646B}"/>
              </a:ext>
            </a:extLst>
          </p:cNvPr>
          <p:cNvSpPr txBox="1"/>
          <p:nvPr/>
        </p:nvSpPr>
        <p:spPr>
          <a:xfrm>
            <a:off x="348336" y="3581400"/>
            <a:ext cx="4071264" cy="276999"/>
          </a:xfrm>
          <a:prstGeom prst="rect">
            <a:avLst/>
          </a:prstGeom>
          <a:noFill/>
        </p:spPr>
        <p:txBody>
          <a:bodyPr wrap="square" rtlCol="0">
            <a:spAutoFit/>
          </a:bodyPr>
          <a:lstStyle/>
          <a:p>
            <a:r>
              <a:rPr lang="en-US" sz="1200" u="sng" dirty="0" err="1"/>
              <a:t>Coeff</a:t>
            </a:r>
            <a:r>
              <a:rPr lang="en-US" sz="1200" u="sng" dirty="0"/>
              <a:t> for simple linear regression model of 10 dimensions</a:t>
            </a:r>
          </a:p>
        </p:txBody>
      </p:sp>
      <p:sp>
        <p:nvSpPr>
          <p:cNvPr id="10" name="TextBox 9">
            <a:extLst>
              <a:ext uri="{FF2B5EF4-FFF2-40B4-BE49-F238E27FC236}">
                <a16:creationId xmlns:a16="http://schemas.microsoft.com/office/drawing/2014/main" id="{590A5913-F0E2-486C-BA75-D9C071CF54D3}"/>
              </a:ext>
            </a:extLst>
          </p:cNvPr>
          <p:cNvSpPr txBox="1"/>
          <p:nvPr/>
        </p:nvSpPr>
        <p:spPr>
          <a:xfrm>
            <a:off x="4800600" y="3889176"/>
            <a:ext cx="4452264" cy="2246769"/>
          </a:xfrm>
          <a:prstGeom prst="rect">
            <a:avLst/>
          </a:prstGeom>
          <a:noFill/>
        </p:spPr>
        <p:txBody>
          <a:bodyPr wrap="square" rtlCol="0">
            <a:spAutoFit/>
          </a:bodyPr>
          <a:lstStyle/>
          <a:p>
            <a:r>
              <a:rPr lang="en-US" sz="1000" dirty="0"/>
              <a:t>-9.67853872e-13 -1.06672046e+12 -4.45865268e+00 -2.24519565e+00 -2.96922206e+00 -1.56882955e+00 3.00019063e+00 -1.42031640e+12 -5.46189566e+11 3.62350196e+12 -2.88818173e+12 -1.16772461e+00 -1.43814087e+00 -7.49492645e-03 2.59439087e+00 -1.92409515e+00 -3.41759793e+12 -6.27534905e+12 -2.44065576e+12 -2.32961194e+12 3.97766113e-01 1.94046021e-01 -4.26086426e-01 3.58203125e+00 -2.05296326e+00 -7.51019934e+11 -6.18967069e+11 -5.90805593e+11 2.47863770e-01 -6.68518066e-01 -1.92150879e+00 -7.37030029e-01 -1.01183732e+11 -8.33924574e+10 -7.95983063e+10 -1.70394897e-01 5.25512695e-01 -3.33097839e+00 1.56301740e+12 1.28818991e+12 1.22958044e+12 5.80200195e-01 1.55352783e+00 3.64527008e+11 3.00431724e+11 2.86762821e+11 3.97644043e-01 8.58604718e+10 7.07635073e+10 6.75439422e+10 -7.25449332e+11 1.00689540e+12 9.61084146e+11 2.18532428e+11 -4.81675252e+12 2.63818648e+12</a:t>
            </a:r>
            <a:endParaRPr lang="en-US" sz="1000" dirty="0">
              <a:solidFill>
                <a:schemeClr val="tx1">
                  <a:lumMod val="50000"/>
                  <a:lumOff val="50000"/>
                </a:schemeClr>
              </a:solidFill>
            </a:endParaRPr>
          </a:p>
        </p:txBody>
      </p:sp>
      <p:sp>
        <p:nvSpPr>
          <p:cNvPr id="12" name="TextBox 11">
            <a:extLst>
              <a:ext uri="{FF2B5EF4-FFF2-40B4-BE49-F238E27FC236}">
                <a16:creationId xmlns:a16="http://schemas.microsoft.com/office/drawing/2014/main" id="{1FF7BA66-DEE4-4730-9721-6699C5A962B9}"/>
              </a:ext>
            </a:extLst>
          </p:cNvPr>
          <p:cNvSpPr txBox="1"/>
          <p:nvPr/>
        </p:nvSpPr>
        <p:spPr>
          <a:xfrm>
            <a:off x="4669968" y="3625894"/>
            <a:ext cx="4071264" cy="276999"/>
          </a:xfrm>
          <a:prstGeom prst="rect">
            <a:avLst/>
          </a:prstGeom>
          <a:noFill/>
        </p:spPr>
        <p:txBody>
          <a:bodyPr wrap="square" rtlCol="0">
            <a:spAutoFit/>
          </a:bodyPr>
          <a:lstStyle/>
          <a:p>
            <a:r>
              <a:rPr lang="en-US" sz="1200" u="sng" dirty="0" err="1"/>
              <a:t>Coeff</a:t>
            </a:r>
            <a:r>
              <a:rPr lang="en-US" sz="1200" u="sng" dirty="0"/>
              <a:t> with polynomial features shooting up to 57 from 10</a:t>
            </a:r>
          </a:p>
        </p:txBody>
      </p:sp>
      <p:sp>
        <p:nvSpPr>
          <p:cNvPr id="11" name="TextBox 10">
            <a:extLst>
              <a:ext uri="{FF2B5EF4-FFF2-40B4-BE49-F238E27FC236}">
                <a16:creationId xmlns:a16="http://schemas.microsoft.com/office/drawing/2014/main" id="{DB51FF13-BF51-491B-B38C-D85AB9309635}"/>
              </a:ext>
            </a:extLst>
          </p:cNvPr>
          <p:cNvSpPr txBox="1"/>
          <p:nvPr/>
        </p:nvSpPr>
        <p:spPr>
          <a:xfrm>
            <a:off x="4838700" y="6112924"/>
            <a:ext cx="3733800" cy="276999"/>
          </a:xfrm>
          <a:prstGeom prst="rect">
            <a:avLst/>
          </a:prstGeom>
          <a:noFill/>
        </p:spPr>
        <p:txBody>
          <a:bodyPr wrap="square" rtlCol="0">
            <a:spAutoFit/>
          </a:bodyPr>
          <a:lstStyle/>
          <a:p>
            <a:r>
              <a:rPr lang="en-US" sz="1200" dirty="0"/>
              <a:t>Very large coefficients!</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Tree>
    <p:extLst>
      <p:ext uri="{BB962C8B-B14F-4D97-AF65-F5344CB8AC3E}">
        <p14:creationId xmlns:p14="http://schemas.microsoft.com/office/powerpoint/2010/main" val="3699362883"/>
      </p:ext>
    </p:extLst>
  </p:cSld>
  <p:clrMapOvr>
    <a:masterClrMapping/>
  </p:clrMapOvr>
  <p:transition spd="med">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A1F52-1A72-4537-B781-27FD311E46CC}"/>
              </a:ext>
            </a:extLst>
          </p:cNvPr>
          <p:cNvSpPr txBox="1"/>
          <p:nvPr/>
        </p:nvSpPr>
        <p:spPr>
          <a:xfrm>
            <a:off x="3733800" y="1524000"/>
            <a:ext cx="5257800" cy="3970318"/>
          </a:xfrm>
          <a:prstGeom prst="rect">
            <a:avLst/>
          </a:prstGeom>
          <a:noFill/>
        </p:spPr>
        <p:txBody>
          <a:bodyPr wrap="square" rtlCol="0">
            <a:spAutoFit/>
          </a:bodyPr>
          <a:lstStyle/>
          <a:p>
            <a:pPr marL="342900" indent="-342900">
              <a:buFont typeface="+mj-lt"/>
              <a:buAutoNum type="arabicPeriod"/>
            </a:pPr>
            <a:r>
              <a:rPr lang="en-US" sz="1400" dirty="0"/>
              <a:t>Curse of dimensionality results in large magnitude coefficients which results in a complex undulated surface / model. </a:t>
            </a:r>
          </a:p>
          <a:p>
            <a:pPr marL="342900" indent="-342900">
              <a:buFont typeface="+mj-lt"/>
              <a:buAutoNum type="arabicPeriod"/>
            </a:pPr>
            <a:endParaRPr lang="en-US" sz="1400" dirty="0"/>
          </a:p>
          <a:p>
            <a:pPr marL="342900" indent="-342900">
              <a:buFont typeface="+mj-lt"/>
              <a:buAutoNum type="arabicPeriod"/>
            </a:pPr>
            <a:r>
              <a:rPr lang="en-US" sz="1400" dirty="0"/>
              <a:t>This complex surface has the data points occupying the peaks and the valleys </a:t>
            </a:r>
          </a:p>
          <a:p>
            <a:pPr marL="342900" indent="-342900">
              <a:buFont typeface="+mj-lt"/>
              <a:buAutoNum type="arabicPeriod"/>
            </a:pPr>
            <a:endParaRPr lang="en-US" sz="1400" dirty="0"/>
          </a:p>
          <a:p>
            <a:pPr marL="342900" indent="-342900">
              <a:buFont typeface="+mj-lt"/>
              <a:buAutoNum type="arabicPeriod"/>
            </a:pPr>
            <a:r>
              <a:rPr lang="en-US" sz="1400" dirty="0"/>
              <a:t>The model gives near 100% accuracy in training but poor result in testing and the testing scores also vary a lot from one sample to another. </a:t>
            </a:r>
          </a:p>
          <a:p>
            <a:pPr marL="342900" indent="-342900">
              <a:buFont typeface="+mj-lt"/>
              <a:buAutoNum type="arabicPeriod"/>
            </a:pPr>
            <a:endParaRPr lang="en-US" sz="1400" dirty="0"/>
          </a:p>
          <a:p>
            <a:pPr marL="342900" indent="-342900">
              <a:buFont typeface="+mj-lt"/>
              <a:buAutoNum type="arabicPeriod"/>
            </a:pPr>
            <a:r>
              <a:rPr lang="en-US" sz="1400" dirty="0"/>
              <a:t>The model is supposed to have absorbed the noise in the data distribution!</a:t>
            </a:r>
          </a:p>
          <a:p>
            <a:pPr marL="342900" indent="-342900">
              <a:buFont typeface="+mj-lt"/>
              <a:buAutoNum type="arabicPeriod"/>
            </a:pPr>
            <a:endParaRPr lang="en-US" sz="1400" dirty="0"/>
          </a:p>
          <a:p>
            <a:pPr marL="342900" indent="-342900">
              <a:buFont typeface="+mj-lt"/>
              <a:buAutoNum type="arabicPeriod"/>
            </a:pPr>
            <a:r>
              <a:rPr lang="en-US" sz="1400" dirty="0"/>
              <a:t>Large magnitudes of the coefficient give the least SSE and at times SSE = 0!  A model that fits the training set 100%!</a:t>
            </a:r>
          </a:p>
          <a:p>
            <a:pPr marL="342900" indent="-342900">
              <a:buFont typeface="+mj-lt"/>
              <a:buAutoNum type="arabicPeriod"/>
            </a:pPr>
            <a:endParaRPr lang="en-US" sz="1400" dirty="0"/>
          </a:p>
          <a:p>
            <a:pPr marL="342900" indent="-342900">
              <a:buFont typeface="+mj-lt"/>
              <a:buAutoNum type="arabicPeriod"/>
            </a:pPr>
            <a:r>
              <a:rPr lang="en-US" sz="1400" dirty="0"/>
              <a:t>Such models do not generalize</a:t>
            </a:r>
          </a:p>
        </p:txBody>
      </p:sp>
      <p:sp>
        <p:nvSpPr>
          <p:cNvPr id="19" name="Rectangle 18">
            <a:extLst>
              <a:ext uri="{FF2B5EF4-FFF2-40B4-BE49-F238E27FC236}">
                <a16:creationId xmlns:a16="http://schemas.microsoft.com/office/drawing/2014/main"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pic>
        <p:nvPicPr>
          <p:cNvPr id="11" name="Picture 10">
            <a:extLst>
              <a:ext uri="{FF2B5EF4-FFF2-40B4-BE49-F238E27FC236}">
                <a16:creationId xmlns:a16="http://schemas.microsoft.com/office/drawing/2014/main" id="{603C9C35-E145-4917-AF0D-8F2A3BF0DA7D}"/>
              </a:ext>
            </a:extLst>
          </p:cNvPr>
          <p:cNvPicPr>
            <a:picLocks noChangeAspect="1"/>
          </p:cNvPicPr>
          <p:nvPr/>
        </p:nvPicPr>
        <p:blipFill>
          <a:blip r:embed="rId2" cstate="print"/>
          <a:stretch>
            <a:fillRect/>
          </a:stretch>
        </p:blipFill>
        <p:spPr>
          <a:xfrm>
            <a:off x="1256965" y="4013253"/>
            <a:ext cx="1976438" cy="1193870"/>
          </a:xfrm>
          <a:prstGeom prst="rect">
            <a:avLst/>
          </a:prstGeom>
        </p:spPr>
      </p:pic>
      <p:pic>
        <p:nvPicPr>
          <p:cNvPr id="12" name="Picture 11">
            <a:extLst>
              <a:ext uri="{FF2B5EF4-FFF2-40B4-BE49-F238E27FC236}">
                <a16:creationId xmlns:a16="http://schemas.microsoft.com/office/drawing/2014/main" id="{14E62C27-2173-4FE9-9720-F8E7680938C2}"/>
              </a:ext>
            </a:extLst>
          </p:cNvPr>
          <p:cNvPicPr>
            <a:picLocks noChangeAspect="1"/>
          </p:cNvPicPr>
          <p:nvPr/>
        </p:nvPicPr>
        <p:blipFill>
          <a:blip r:embed="rId3"/>
          <a:stretch>
            <a:fillRect/>
          </a:stretch>
        </p:blipFill>
        <p:spPr>
          <a:xfrm>
            <a:off x="1178529" y="1202605"/>
            <a:ext cx="2585751" cy="2496587"/>
          </a:xfrm>
          <a:prstGeom prst="rect">
            <a:avLst/>
          </a:prstGeom>
        </p:spPr>
      </p:pic>
      <p:pic>
        <p:nvPicPr>
          <p:cNvPr id="13" name="Picture 12">
            <a:extLst>
              <a:ext uri="{FF2B5EF4-FFF2-40B4-BE49-F238E27FC236}">
                <a16:creationId xmlns:a16="http://schemas.microsoft.com/office/drawing/2014/main" id="{C455C3A9-D9B4-435E-BA13-C4C910B7D057}"/>
              </a:ext>
            </a:extLst>
          </p:cNvPr>
          <p:cNvPicPr>
            <a:picLocks noChangeAspect="1"/>
          </p:cNvPicPr>
          <p:nvPr/>
        </p:nvPicPr>
        <p:blipFill>
          <a:blip r:embed="rId4"/>
          <a:stretch>
            <a:fillRect/>
          </a:stretch>
        </p:blipFill>
        <p:spPr>
          <a:xfrm>
            <a:off x="818912" y="5507295"/>
            <a:ext cx="1771888" cy="447739"/>
          </a:xfrm>
          <a:prstGeom prst="rect">
            <a:avLst/>
          </a:prstGeom>
        </p:spPr>
      </p:pic>
      <p:cxnSp>
        <p:nvCxnSpPr>
          <p:cNvPr id="15" name="Straight Connector 14">
            <a:extLst>
              <a:ext uri="{FF2B5EF4-FFF2-40B4-BE49-F238E27FC236}">
                <a16:creationId xmlns:a16="http://schemas.microsoft.com/office/drawing/2014/main" id="{29FBB1F6-928A-4E16-9F00-5A0449E5D0DE}"/>
              </a:ext>
            </a:extLst>
          </p:cNvPr>
          <p:cNvCxnSpPr>
            <a:cxnSpLocks/>
          </p:cNvCxnSpPr>
          <p:nvPr/>
        </p:nvCxnSpPr>
        <p:spPr>
          <a:xfrm flipV="1">
            <a:off x="1836945" y="4928616"/>
            <a:ext cx="513063"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F51FC6AD-AC28-4F3B-B0A3-FE9853B22F58}"/>
              </a:ext>
            </a:extLst>
          </p:cNvPr>
          <p:cNvCxnSpPr>
            <a:cxnSpLocks/>
          </p:cNvCxnSpPr>
          <p:nvPr/>
        </p:nvCxnSpPr>
        <p:spPr>
          <a:xfrm>
            <a:off x="2362200" y="4940808"/>
            <a:ext cx="228600" cy="152400"/>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sp>
        <p:nvSpPr>
          <p:cNvPr id="20" name="TextBox 19">
            <a:extLst>
              <a:ext uri="{FF2B5EF4-FFF2-40B4-BE49-F238E27FC236}">
                <a16:creationId xmlns:a16="http://schemas.microsoft.com/office/drawing/2014/main" id="{A90EFDF5-D906-4587-878C-B59FE49BCB0C}"/>
              </a:ext>
            </a:extLst>
          </p:cNvPr>
          <p:cNvSpPr txBox="1"/>
          <p:nvPr/>
        </p:nvSpPr>
        <p:spPr>
          <a:xfrm>
            <a:off x="2471404" y="5642384"/>
            <a:ext cx="761999" cy="276999"/>
          </a:xfrm>
          <a:prstGeom prst="rect">
            <a:avLst/>
          </a:prstGeom>
          <a:noFill/>
        </p:spPr>
        <p:txBody>
          <a:bodyPr wrap="square" rtlCol="0">
            <a:spAutoFit/>
          </a:bodyPr>
          <a:lstStyle/>
          <a:p>
            <a:r>
              <a:rPr lang="en-US" sz="1200" dirty="0">
                <a:solidFill>
                  <a:schemeClr val="tx1">
                    <a:lumMod val="50000"/>
                    <a:lumOff val="50000"/>
                  </a:schemeClr>
                </a:solidFill>
              </a:rPr>
              <a:t>= 0</a:t>
            </a:r>
          </a:p>
        </p:txBody>
      </p:sp>
      <p:sp>
        <p:nvSpPr>
          <p:cNvPr id="21" name="TextBox 20">
            <a:extLst>
              <a:ext uri="{FF2B5EF4-FFF2-40B4-BE49-F238E27FC236}">
                <a16:creationId xmlns:a16="http://schemas.microsoft.com/office/drawing/2014/main" id="{FF6E263B-39D8-4887-B9A9-13A499543C69}"/>
              </a:ext>
            </a:extLst>
          </p:cNvPr>
          <p:cNvSpPr txBox="1"/>
          <p:nvPr/>
        </p:nvSpPr>
        <p:spPr>
          <a:xfrm>
            <a:off x="1371600" y="1600200"/>
            <a:ext cx="990600" cy="276999"/>
          </a:xfrm>
          <a:prstGeom prst="rect">
            <a:avLst/>
          </a:prstGeom>
          <a:noFill/>
        </p:spPr>
        <p:txBody>
          <a:bodyPr wrap="square" rtlCol="0">
            <a:spAutoFit/>
          </a:bodyPr>
          <a:lstStyle/>
          <a:p>
            <a:r>
              <a:rPr lang="en-US" sz="1200" dirty="0"/>
              <a:t>Z = f ( x, y)</a:t>
            </a:r>
          </a:p>
        </p:txBody>
      </p:sp>
    </p:spTree>
    <p:extLst>
      <p:ext uri="{BB962C8B-B14F-4D97-AF65-F5344CB8AC3E}">
        <p14:creationId xmlns:p14="http://schemas.microsoft.com/office/powerpoint/2010/main" val="1329158367"/>
      </p:ext>
    </p:extLst>
  </p:cSld>
  <p:clrMapOvr>
    <a:masterClrMapping/>
  </p:clrMapOvr>
  <p:transition spd="med">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47800" y="2895600"/>
            <a:ext cx="5816604" cy="523220"/>
          </a:xfrm>
          <a:prstGeom prst="rect">
            <a:avLst/>
          </a:prstGeom>
          <a:noFill/>
        </p:spPr>
        <p:txBody>
          <a:bodyPr wrap="square" rtlCol="0">
            <a:spAutoFit/>
          </a:bodyPr>
          <a:lstStyle/>
          <a:p>
            <a:pPr marL="342900" indent="-342900" algn="ctr"/>
            <a:r>
              <a:rPr lang="en-IN" sz="2800" b="1" dirty="0"/>
              <a:t>Cross Validation</a:t>
            </a:r>
          </a:p>
        </p:txBody>
      </p:sp>
    </p:spTree>
    <p:extLst>
      <p:ext uri="{BB962C8B-B14F-4D97-AF65-F5344CB8AC3E}">
        <p14:creationId xmlns:p14="http://schemas.microsoft.com/office/powerpoint/2010/main" val="598773688"/>
      </p:ext>
    </p:extLst>
  </p:cSld>
  <p:clrMapOvr>
    <a:masterClrMapping/>
  </p:clrMapOvr>
  <p:transition spd="med">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7A1F52-1A72-4537-B781-27FD311E46CC}"/>
              </a:ext>
            </a:extLst>
          </p:cNvPr>
          <p:cNvSpPr txBox="1"/>
          <p:nvPr/>
        </p:nvSpPr>
        <p:spPr>
          <a:xfrm>
            <a:off x="3733800" y="1524000"/>
            <a:ext cx="5257800" cy="4401205"/>
          </a:xfrm>
          <a:prstGeom prst="rect">
            <a:avLst/>
          </a:prstGeom>
          <a:noFill/>
        </p:spPr>
        <p:txBody>
          <a:bodyPr wrap="square" rtlCol="0">
            <a:spAutoFit/>
          </a:bodyPr>
          <a:lstStyle/>
          <a:p>
            <a:pPr marL="342900" indent="-342900">
              <a:buFont typeface="+mj-lt"/>
              <a:buAutoNum type="arabicPeriod"/>
            </a:pPr>
            <a:r>
              <a:rPr lang="en-US" sz="1400" dirty="0"/>
              <a:t>In Ridge Regression, the algorithm while trying to find the best combination of coefficients which minimize the SSE on the training data, is constrained by the penalty term </a:t>
            </a:r>
          </a:p>
          <a:p>
            <a:pPr marL="342900" indent="-342900">
              <a:buFont typeface="+mj-lt"/>
              <a:buAutoNum type="arabicPeriod"/>
            </a:pPr>
            <a:endParaRPr lang="en-US" sz="1400" dirty="0"/>
          </a:p>
          <a:p>
            <a:pPr marL="342900" indent="-342900">
              <a:buFont typeface="+mj-lt"/>
              <a:buAutoNum type="arabicPeriod"/>
            </a:pPr>
            <a:r>
              <a:rPr lang="en-US" sz="1400" dirty="0"/>
              <a:t>The penalty term is akin to cost of magnitude of the coefficients. Higher the magnitude, more the cost. Thus to minimize the cost, the coefficient are suppressed</a:t>
            </a:r>
          </a:p>
          <a:p>
            <a:pPr marL="342900" indent="-342900">
              <a:buFont typeface="+mj-lt"/>
              <a:buAutoNum type="arabicPeriod"/>
            </a:pPr>
            <a:endParaRPr lang="en-US" sz="1400" dirty="0"/>
          </a:p>
          <a:p>
            <a:pPr marL="342900" indent="-342900">
              <a:buFont typeface="+mj-lt"/>
              <a:buAutoNum type="arabicPeriod"/>
            </a:pPr>
            <a:r>
              <a:rPr lang="en-US" sz="1400" dirty="0"/>
              <a:t>Thus the resulting surface tends to be relatively much more smoother than the unconstrained surface. This means we have settled for a model which will make errors in the training data </a:t>
            </a:r>
          </a:p>
          <a:p>
            <a:pPr marL="342900" indent="-342900">
              <a:buFont typeface="+mj-lt"/>
              <a:buAutoNum type="arabicPeriod"/>
            </a:pPr>
            <a:endParaRPr lang="en-US" sz="1400" dirty="0"/>
          </a:p>
          <a:p>
            <a:pPr marL="342900" indent="-342900">
              <a:buFont typeface="+mj-lt"/>
              <a:buAutoNum type="arabicPeriod"/>
            </a:pPr>
            <a:r>
              <a:rPr lang="en-US" sz="1400" dirty="0"/>
              <a:t>This is fine as long as the errors can be attributed to the random fluctuations i.e. because the model does not absorb the random fluctuations in the data</a:t>
            </a:r>
          </a:p>
          <a:p>
            <a:pPr marL="342900" indent="-342900">
              <a:buFont typeface="+mj-lt"/>
              <a:buAutoNum type="arabicPeriod"/>
            </a:pPr>
            <a:endParaRPr lang="en-US" sz="1400" dirty="0"/>
          </a:p>
          <a:p>
            <a:pPr marL="342900" indent="-342900">
              <a:buFont typeface="+mj-lt"/>
              <a:buAutoNum type="arabicPeriod"/>
            </a:pPr>
            <a:r>
              <a:rPr lang="en-US" sz="1400" dirty="0"/>
              <a:t>Such model will perform equally well on unseen data i.e. test data. The model will generalize better than the complex model</a:t>
            </a:r>
          </a:p>
        </p:txBody>
      </p:sp>
      <p:sp>
        <p:nvSpPr>
          <p:cNvPr id="19" name="Rectangle 18">
            <a:extLst>
              <a:ext uri="{FF2B5EF4-FFF2-40B4-BE49-F238E27FC236}">
                <a16:creationId xmlns:a16="http://schemas.microsoft.com/office/drawing/2014/main" id="{AF36CA23-CAF9-41CA-8816-6702202A96C0}"/>
              </a:ext>
            </a:extLst>
          </p:cNvPr>
          <p:cNvSpPr/>
          <p:nvPr/>
        </p:nvSpPr>
        <p:spPr>
          <a:xfrm>
            <a:off x="457200" y="727583"/>
            <a:ext cx="6248400" cy="369332"/>
          </a:xfrm>
          <a:prstGeom prst="rect">
            <a:avLst/>
          </a:prstGeom>
        </p:spPr>
        <p:txBody>
          <a:bodyPr wrap="square">
            <a:spAutoFit/>
          </a:bodyPr>
          <a:lstStyle/>
          <a:p>
            <a:pPr marL="0" indent="0">
              <a:buNone/>
            </a:pPr>
            <a:r>
              <a:rPr lang="en-IN" b="1" u="sng" dirty="0"/>
              <a:t>Regularising Linear Models (Shrinkage methods)</a:t>
            </a:r>
          </a:p>
        </p:txBody>
      </p:sp>
      <p:pic>
        <p:nvPicPr>
          <p:cNvPr id="10" name="Picture 9">
            <a:extLst>
              <a:ext uri="{FF2B5EF4-FFF2-40B4-BE49-F238E27FC236}">
                <a16:creationId xmlns:a16="http://schemas.microsoft.com/office/drawing/2014/main" id="{37559DBB-5F24-4E85-9B69-033E49487A66}"/>
              </a:ext>
            </a:extLst>
          </p:cNvPr>
          <p:cNvPicPr>
            <a:picLocks noChangeAspect="1"/>
          </p:cNvPicPr>
          <p:nvPr/>
        </p:nvPicPr>
        <p:blipFill>
          <a:blip r:embed="rId2" cstate="print"/>
          <a:stretch>
            <a:fillRect/>
          </a:stretch>
        </p:blipFill>
        <p:spPr>
          <a:xfrm>
            <a:off x="1066800" y="1676400"/>
            <a:ext cx="1976438" cy="1193870"/>
          </a:xfrm>
          <a:prstGeom prst="rect">
            <a:avLst/>
          </a:prstGeom>
        </p:spPr>
      </p:pic>
      <p:cxnSp>
        <p:nvCxnSpPr>
          <p:cNvPr id="11" name="Straight Connector 10">
            <a:extLst>
              <a:ext uri="{FF2B5EF4-FFF2-40B4-BE49-F238E27FC236}">
                <a16:creationId xmlns:a16="http://schemas.microsoft.com/office/drawing/2014/main" id="{A6F09DB9-B23C-48D3-8546-D9CE20A1A7B1}"/>
              </a:ext>
            </a:extLst>
          </p:cNvPr>
          <p:cNvCxnSpPr>
            <a:cxnSpLocks/>
          </p:cNvCxnSpPr>
          <p:nvPr/>
        </p:nvCxnSpPr>
        <p:spPr>
          <a:xfrm flipV="1">
            <a:off x="1362886" y="2511960"/>
            <a:ext cx="423077" cy="91995"/>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0780F29B-D090-4815-BDF1-08C445AB6B87}"/>
              </a:ext>
            </a:extLst>
          </p:cNvPr>
          <p:cNvCxnSpPr>
            <a:cxnSpLocks/>
          </p:cNvCxnSpPr>
          <p:nvPr/>
        </p:nvCxnSpPr>
        <p:spPr>
          <a:xfrm>
            <a:off x="1785963" y="2511960"/>
            <a:ext cx="576237" cy="194664"/>
          </a:xfrm>
          <a:prstGeom prst="line">
            <a:avLst/>
          </a:prstGeom>
          <a:ln>
            <a:solidFill>
              <a:schemeClr val="tx1"/>
            </a:solidFill>
            <a:prstDash val="dash"/>
          </a:ln>
        </p:spPr>
        <p:style>
          <a:lnRef idx="1">
            <a:schemeClr val="accent6"/>
          </a:lnRef>
          <a:fillRef idx="0">
            <a:schemeClr val="accent6"/>
          </a:fillRef>
          <a:effectRef idx="0">
            <a:schemeClr val="accent6"/>
          </a:effectRef>
          <a:fontRef idx="minor">
            <a:schemeClr val="tx1"/>
          </a:fontRef>
        </p:style>
      </p:cxnSp>
      <p:pic>
        <p:nvPicPr>
          <p:cNvPr id="15" name="Picture 14">
            <a:extLst>
              <a:ext uri="{FF2B5EF4-FFF2-40B4-BE49-F238E27FC236}">
                <a16:creationId xmlns:a16="http://schemas.microsoft.com/office/drawing/2014/main" id="{EEBB4EB6-9E7D-4F6C-B63C-B2CE06BA7009}"/>
              </a:ext>
            </a:extLst>
          </p:cNvPr>
          <p:cNvPicPr>
            <a:picLocks noChangeAspect="1"/>
          </p:cNvPicPr>
          <p:nvPr/>
        </p:nvPicPr>
        <p:blipFill>
          <a:blip r:embed="rId3"/>
          <a:stretch>
            <a:fillRect/>
          </a:stretch>
        </p:blipFill>
        <p:spPr>
          <a:xfrm>
            <a:off x="609600" y="2945491"/>
            <a:ext cx="2660790" cy="714035"/>
          </a:xfrm>
          <a:prstGeom prst="rect">
            <a:avLst/>
          </a:prstGeom>
        </p:spPr>
      </p:pic>
      <p:pic>
        <p:nvPicPr>
          <p:cNvPr id="17" name="Picture 16">
            <a:extLst>
              <a:ext uri="{FF2B5EF4-FFF2-40B4-BE49-F238E27FC236}">
                <a16:creationId xmlns:a16="http://schemas.microsoft.com/office/drawing/2014/main" id="{5FCB60BC-48A8-4A72-9325-460359F0EEF6}"/>
              </a:ext>
            </a:extLst>
          </p:cNvPr>
          <p:cNvPicPr>
            <a:picLocks noChangeAspect="1"/>
          </p:cNvPicPr>
          <p:nvPr/>
        </p:nvPicPr>
        <p:blipFill>
          <a:blip r:embed="rId4"/>
          <a:stretch>
            <a:fillRect/>
          </a:stretch>
        </p:blipFill>
        <p:spPr>
          <a:xfrm>
            <a:off x="415671" y="3962399"/>
            <a:ext cx="2907307" cy="2195449"/>
          </a:xfrm>
          <a:prstGeom prst="rect">
            <a:avLst/>
          </a:prstGeom>
        </p:spPr>
      </p:pic>
      <p:sp>
        <p:nvSpPr>
          <p:cNvPr id="20" name="TextBox 19">
            <a:extLst>
              <a:ext uri="{FF2B5EF4-FFF2-40B4-BE49-F238E27FC236}">
                <a16:creationId xmlns:a16="http://schemas.microsoft.com/office/drawing/2014/main" id="{C391F0BA-C166-442A-84E2-B1C3F38377F3}"/>
              </a:ext>
            </a:extLst>
          </p:cNvPr>
          <p:cNvSpPr txBox="1"/>
          <p:nvPr/>
        </p:nvSpPr>
        <p:spPr>
          <a:xfrm>
            <a:off x="152400" y="3962399"/>
            <a:ext cx="990600" cy="276999"/>
          </a:xfrm>
          <a:prstGeom prst="rect">
            <a:avLst/>
          </a:prstGeom>
          <a:noFill/>
        </p:spPr>
        <p:txBody>
          <a:bodyPr wrap="square" rtlCol="0">
            <a:spAutoFit/>
          </a:bodyPr>
          <a:lstStyle/>
          <a:p>
            <a:r>
              <a:rPr lang="en-US" sz="1200" dirty="0"/>
              <a:t>Z = f ( x, y)</a:t>
            </a:r>
          </a:p>
        </p:txBody>
      </p:sp>
    </p:spTree>
    <p:extLst>
      <p:ext uri="{BB962C8B-B14F-4D97-AF65-F5344CB8AC3E}">
        <p14:creationId xmlns:p14="http://schemas.microsoft.com/office/powerpoint/2010/main" val="2065988841"/>
      </p:ext>
    </p:extLst>
  </p:cSld>
  <p:clrMapOvr>
    <a:masterClrMapping/>
  </p:clrMapOvr>
  <p:transition spd="med">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Ridge Regression on the coefficients of the 56 attributes</a:t>
            </a:r>
          </a:p>
        </p:txBody>
      </p:sp>
      <p:sp>
        <p:nvSpPr>
          <p:cNvPr id="11" name="TextBox 10">
            <a:extLst>
              <a:ext uri="{FF2B5EF4-FFF2-40B4-BE49-F238E27FC236}">
                <a16:creationId xmlns:a16="http://schemas.microsoft.com/office/drawing/2014/main" id="{DB51FF13-BF51-491B-B38C-D85AB9309635}"/>
              </a:ext>
            </a:extLst>
          </p:cNvPr>
          <p:cNvSpPr txBox="1"/>
          <p:nvPr/>
        </p:nvSpPr>
        <p:spPr>
          <a:xfrm>
            <a:off x="303276" y="3389380"/>
            <a:ext cx="7888670" cy="276999"/>
          </a:xfrm>
          <a:prstGeom prst="rect">
            <a:avLst/>
          </a:prstGeom>
          <a:noFill/>
        </p:spPr>
        <p:txBody>
          <a:bodyPr wrap="square" rtlCol="0">
            <a:spAutoFit/>
          </a:bodyPr>
          <a:lstStyle/>
          <a:p>
            <a:r>
              <a:rPr lang="en-US" sz="1200" dirty="0"/>
              <a:t>Large coefficients have been suppressed, almost close to 0 in many cases. </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id="{0FC675F6-8EA0-4B80-B3BB-766F37F0E357}"/>
              </a:ext>
            </a:extLst>
          </p:cNvPr>
          <p:cNvSpPr>
            <a:spLocks noChangeArrowheads="1"/>
          </p:cNvSpPr>
          <p:nvPr/>
        </p:nvSpPr>
        <p:spPr bwMode="auto">
          <a:xfrm>
            <a:off x="266700" y="2062403"/>
            <a:ext cx="7925246"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Ridge model: [[ 0. 3.73512981 -2.93500874 -2.13974194 -3.56547812 -1.28898893 3.01290805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2.04739082 0.0786974 0.21972225 -0.3302341 -1.46231096 -1.17221896 0.00856067 2.48054694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-1.67596093 0.99537516 -2.29024279 4.7699338 -2.08598898 0.34009408 0.35024058 -0.41761834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3.06970569 -2.21649433 1.86339518 -2.62934278 0.38596397 0.12088534 -0.53440382 -1.88265835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-0.7675926 -0.90146842 0.52416091 0.59678246 -0.26349448 0.5827378 -3.02842915 -0.36548074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0.5956112 -0.15941014 0.49168856 1.45652375 -0.43819158 -0.20964198 0.77665496 0.36489921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-0.4750838 0.3551047 0.23188557 -1.42941282 2.06831543 -0.34986402 -0.32320394 0.39054656 0.06283411]]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6706618"/>
      </p:ext>
    </p:extLst>
  </p:cSld>
  <p:clrMapOvr>
    <a:masterClrMapping/>
  </p:clrMapOvr>
  <p:transition spd="med">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81008"/>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342900" indent="-342900">
              <a:buFont typeface="+mj-lt"/>
              <a:buAutoNum type="arabicPeriod"/>
            </a:pPr>
            <a:r>
              <a:rPr lang="en-US" sz="1600" u="sng" dirty="0"/>
              <a:t>Lasso Regression </a:t>
            </a:r>
            <a:r>
              <a:rPr lang="en-US" sz="1600" dirty="0"/>
              <a:t>is similar to the Ridge regression with a difference in the penalty term. Unlike Ridge, the penalty term here is raised to power 1. Also known as L1 norm. </a:t>
            </a:r>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a:pPr>
            <a:endParaRPr lang="en-US" sz="1600" u="sng" dirty="0"/>
          </a:p>
          <a:p>
            <a:pPr marL="342900" indent="-342900">
              <a:buFont typeface="+mj-lt"/>
              <a:buAutoNum type="arabicPeriod" startAt="2"/>
            </a:pPr>
            <a:r>
              <a:rPr lang="en-US" sz="1600" dirty="0"/>
              <a:t>The term     continues to be the input parameter which will decide how high penalties would be for the coefficients. Larger the value more diminished the coefficients will be. </a:t>
            </a:r>
          </a:p>
          <a:p>
            <a:pPr marL="342900" indent="-342900">
              <a:buFont typeface="+mj-lt"/>
              <a:buAutoNum type="arabicPeriod" startAt="2"/>
            </a:pPr>
            <a:endParaRPr lang="en-US" sz="1600" dirty="0"/>
          </a:p>
          <a:p>
            <a:pPr marL="342900" indent="-342900">
              <a:buFont typeface="+mj-lt"/>
              <a:buAutoNum type="arabicPeriod" startAt="2"/>
            </a:pPr>
            <a:r>
              <a:rPr lang="en-US" sz="1600" dirty="0"/>
              <a:t>Unlike Ridge regression, where the coefficients are driven towards zero but may not become zero, Lasso Regression penalty process will make many of the coefficients 0. In other words, literally drop the dimensions</a:t>
            </a:r>
          </a:p>
        </p:txBody>
      </p:sp>
      <p:pic>
        <p:nvPicPr>
          <p:cNvPr id="6" name="Picture 5">
            <a:extLst>
              <a:ext uri="{FF2B5EF4-FFF2-40B4-BE49-F238E27FC236}">
                <a16:creationId xmlns:a16="http://schemas.microsoft.com/office/drawing/2014/main" id="{5A17292E-8C86-4E18-86B4-035924930F64}"/>
              </a:ext>
            </a:extLst>
          </p:cNvPr>
          <p:cNvPicPr>
            <a:picLocks noChangeAspect="1"/>
          </p:cNvPicPr>
          <p:nvPr/>
        </p:nvPicPr>
        <p:blipFill>
          <a:blip r:embed="rId3"/>
          <a:stretch>
            <a:fillRect/>
          </a:stretch>
        </p:blipFill>
        <p:spPr>
          <a:xfrm>
            <a:off x="2819400" y="2337816"/>
            <a:ext cx="2600557" cy="552450"/>
          </a:xfrm>
          <a:prstGeom prst="rect">
            <a:avLst/>
          </a:prstGeom>
        </p:spPr>
      </p:pic>
      <p:pic>
        <p:nvPicPr>
          <p:cNvPr id="7" name="Picture 6">
            <a:extLst>
              <a:ext uri="{FF2B5EF4-FFF2-40B4-BE49-F238E27FC236}">
                <a16:creationId xmlns:a16="http://schemas.microsoft.com/office/drawing/2014/main" id="{2CBFD577-C435-4303-B417-4A5E41F2940D}"/>
              </a:ext>
            </a:extLst>
          </p:cNvPr>
          <p:cNvPicPr>
            <a:picLocks noChangeAspect="1"/>
          </p:cNvPicPr>
          <p:nvPr/>
        </p:nvPicPr>
        <p:blipFill>
          <a:blip r:embed="rId4"/>
          <a:stretch>
            <a:fillRect/>
          </a:stretch>
        </p:blipFill>
        <p:spPr>
          <a:xfrm>
            <a:off x="1676400" y="2971800"/>
            <a:ext cx="200025" cy="381000"/>
          </a:xfrm>
          <a:prstGeom prst="rect">
            <a:avLst/>
          </a:prstGeom>
        </p:spPr>
      </p:pic>
    </p:spTree>
    <p:extLst>
      <p:ext uri="{BB962C8B-B14F-4D97-AF65-F5344CB8AC3E}">
        <p14:creationId xmlns:p14="http://schemas.microsoft.com/office/powerpoint/2010/main" val="1749635169"/>
      </p:ext>
    </p:extLst>
  </p:cSld>
  <p:clrMapOvr>
    <a:masterClrMapping/>
  </p:clrMapOvr>
  <p:transition spd="med">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886397"/>
          </a:xfrm>
        </p:spPr>
        <p:txBody>
          <a:bodyPr wrap="square">
            <a:spAutoFit/>
          </a:bodyPr>
          <a:lstStyle/>
          <a:p>
            <a:pPr marL="0" indent="0">
              <a:buNone/>
            </a:pPr>
            <a:r>
              <a:rPr lang="en-IN" sz="1800" b="1" u="sng" dirty="0"/>
              <a:t>Regularising Linear Models (Shrinkage methods)</a:t>
            </a:r>
          </a:p>
          <a:p>
            <a:pPr marL="0" indent="0">
              <a:buNone/>
            </a:pPr>
            <a:endParaRPr lang="en-IN" sz="1400" dirty="0"/>
          </a:p>
          <a:p>
            <a:pPr marL="0" indent="0">
              <a:buNone/>
            </a:pPr>
            <a:r>
              <a:rPr lang="en-IN" sz="1400" dirty="0"/>
              <a:t>Impact of Lasso Regression on the coefficients of the 56 attributes</a:t>
            </a:r>
          </a:p>
        </p:txBody>
      </p:sp>
      <p:sp>
        <p:nvSpPr>
          <p:cNvPr id="11" name="TextBox 10">
            <a:extLst>
              <a:ext uri="{FF2B5EF4-FFF2-40B4-BE49-F238E27FC236}">
                <a16:creationId xmlns:a16="http://schemas.microsoft.com/office/drawing/2014/main" id="{DB51FF13-BF51-491B-B38C-D85AB9309635}"/>
              </a:ext>
            </a:extLst>
          </p:cNvPr>
          <p:cNvSpPr txBox="1"/>
          <p:nvPr/>
        </p:nvSpPr>
        <p:spPr>
          <a:xfrm>
            <a:off x="303276" y="3389380"/>
            <a:ext cx="7888670" cy="461665"/>
          </a:xfrm>
          <a:prstGeom prst="rect">
            <a:avLst/>
          </a:prstGeom>
          <a:noFill/>
        </p:spPr>
        <p:txBody>
          <a:bodyPr wrap="square" rtlCol="0">
            <a:spAutoFit/>
          </a:bodyPr>
          <a:lstStyle/>
          <a:p>
            <a:r>
              <a:rPr lang="en-US" sz="1200" dirty="0"/>
              <a:t>Large coefficients have been suppressed, to 0 in many cases, making those dimensions useless i.e. dropped from the model. </a:t>
            </a:r>
          </a:p>
        </p:txBody>
      </p:sp>
      <p:sp>
        <p:nvSpPr>
          <p:cNvPr id="13" name="TextBox 12">
            <a:extLst>
              <a:ext uri="{FF2B5EF4-FFF2-40B4-BE49-F238E27FC236}">
                <a16:creationId xmlns:a16="http://schemas.microsoft.com/office/drawing/2014/main" id="{CE28A968-F8E2-44CE-9283-1BAF24EE6578}"/>
              </a:ext>
            </a:extLst>
          </p:cNvPr>
          <p:cNvSpPr txBox="1"/>
          <p:nvPr/>
        </p:nvSpPr>
        <p:spPr>
          <a:xfrm>
            <a:off x="348336" y="6135945"/>
            <a:ext cx="4223664" cy="276999"/>
          </a:xfrm>
          <a:prstGeom prst="rect">
            <a:avLst/>
          </a:prstGeom>
          <a:noFill/>
        </p:spPr>
        <p:txBody>
          <a:bodyPr wrap="square" rtlCol="0">
            <a:spAutoFit/>
          </a:bodyPr>
          <a:lstStyle/>
          <a:p>
            <a:r>
              <a:rPr lang="en-US" sz="1200" dirty="0"/>
              <a:t>Ref: </a:t>
            </a:r>
            <a:r>
              <a:rPr lang="en-US" sz="1200" dirty="0" err="1"/>
              <a:t>Ridge_Lasso_Regression.ipynb</a:t>
            </a:r>
            <a:endParaRPr lang="en-US" sz="1200" dirty="0"/>
          </a:p>
        </p:txBody>
      </p:sp>
      <p:sp>
        <p:nvSpPr>
          <p:cNvPr id="6" name="Rectangle 5">
            <a:extLst>
              <a:ext uri="{FF2B5EF4-FFF2-40B4-BE49-F238E27FC236}">
                <a16:creationId xmlns:a16="http://schemas.microsoft.com/office/drawing/2014/main" id="{0FC675F6-8EA0-4B80-B3BB-766F37F0E357}"/>
              </a:ext>
            </a:extLst>
          </p:cNvPr>
          <p:cNvSpPr>
            <a:spLocks noChangeArrowheads="1"/>
          </p:cNvSpPr>
          <p:nvPr/>
        </p:nvSpPr>
        <p:spPr bwMode="auto">
          <a:xfrm>
            <a:off x="266700" y="2293235"/>
            <a:ext cx="882132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hangingPunct="0"/>
            <a:r>
              <a:rPr lang="it-IT" sz="1000" dirty="0"/>
              <a:t>Lasso model: [ 0. 0.52263805 -0.5402102 -1.99423315 -4.55360385 -0.85285179 2.99044036 0.00711821 -0. 0.76073274 -0. -0. -0.19736449 </a:t>
            </a:r>
          </a:p>
          <a:p>
            <a:pPr lvl="0" eaLnBrk="0" hangingPunct="0"/>
            <a:r>
              <a:rPr lang="it-IT" sz="1000" dirty="0"/>
              <a:t>0. 2.04221833 -1.00014513 0. -0. 4.28412669 -0. 0. 0.31442062 -0. 2.13894094 -1.06760107 0. -0. 0. 0. -0.44991392 -1.55885506 -0. -0.68837902 0. </a:t>
            </a:r>
          </a:p>
          <a:p>
            <a:pPr lvl="0" eaLnBrk="0" hangingPunct="0"/>
            <a:r>
              <a:rPr lang="it-IT" sz="1000" dirty="0"/>
              <a:t>0.17455864 -0.34653644 0.3313704 -2.84931966 0. -0.34340563 0.00815105 0.47019445 1.25759712 -0.69634581 0. 0.55528147 0.2948979 -0.67289549 </a:t>
            </a:r>
          </a:p>
          <a:p>
            <a:pPr lvl="0" eaLnBrk="0" hangingPunct="0"/>
            <a:r>
              <a:rPr lang="it-IT" sz="1000" dirty="0"/>
              <a:t>0.06490671 0. -1.19639935 1.06711702 0. -0.88034391 0. -0. ]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3524049"/>
      </p:ext>
    </p:extLst>
  </p:cSld>
  <p:clrMapOvr>
    <a:masterClrMapping/>
  </p:clrMapOvr>
  <p:transition spd="med">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348336" y="1066800"/>
            <a:ext cx="8643264" cy="369332"/>
          </a:xfrm>
        </p:spPr>
        <p:txBody>
          <a:bodyPr wrap="square">
            <a:spAutoFit/>
          </a:bodyPr>
          <a:lstStyle/>
          <a:p>
            <a:pPr marL="0" indent="0">
              <a:buNone/>
            </a:pPr>
            <a:r>
              <a:rPr lang="en-IN" sz="1800" b="1" u="sng" dirty="0"/>
              <a:t>Regularising Linear Models (Comparing The Methods)</a:t>
            </a:r>
          </a:p>
        </p:txBody>
      </p:sp>
      <p:sp>
        <p:nvSpPr>
          <p:cNvPr id="2" name="TextBox 1">
            <a:extLst>
              <a:ext uri="{FF2B5EF4-FFF2-40B4-BE49-F238E27FC236}">
                <a16:creationId xmlns:a16="http://schemas.microsoft.com/office/drawing/2014/main" id="{1446B3C8-FFB0-4B51-8681-79C3D64A5B3E}"/>
              </a:ext>
            </a:extLst>
          </p:cNvPr>
          <p:cNvSpPr txBox="1"/>
          <p:nvPr/>
        </p:nvSpPr>
        <p:spPr>
          <a:xfrm>
            <a:off x="348336" y="1676400"/>
            <a:ext cx="8447328" cy="646331"/>
          </a:xfrm>
          <a:prstGeom prst="rect">
            <a:avLst/>
          </a:prstGeom>
          <a:noFill/>
        </p:spPr>
        <p:txBody>
          <a:bodyPr wrap="square" rtlCol="0">
            <a:spAutoFit/>
          </a:bodyPr>
          <a:lstStyle/>
          <a:p>
            <a:r>
              <a:rPr lang="en-US" dirty="0"/>
              <a:t>To compare the Ridge and Lasso, let us first transform our error function (which is a quadratic / convex function) into a contour graph</a:t>
            </a:r>
          </a:p>
        </p:txBody>
      </p:sp>
      <p:pic>
        <p:nvPicPr>
          <p:cNvPr id="7" name="Picture 4" descr="Image result for convex function and error contours">
            <a:extLst>
              <a:ext uri="{FF2B5EF4-FFF2-40B4-BE49-F238E27FC236}">
                <a16:creationId xmlns:a16="http://schemas.microsoft.com/office/drawing/2014/main" id="{E749CD20-81A3-4E60-95EC-0D10087D4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3" y="2776453"/>
            <a:ext cx="2227894" cy="166877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B3B1291-F312-4AEC-8486-170EAB152D6F}"/>
              </a:ext>
            </a:extLst>
          </p:cNvPr>
          <p:cNvSpPr/>
          <p:nvPr/>
        </p:nvSpPr>
        <p:spPr>
          <a:xfrm>
            <a:off x="985838" y="3022778"/>
            <a:ext cx="1622090"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13782AA-D125-42A6-B171-F3D9D2FF8C9E}"/>
              </a:ext>
            </a:extLst>
          </p:cNvPr>
          <p:cNvSpPr/>
          <p:nvPr/>
        </p:nvSpPr>
        <p:spPr>
          <a:xfrm>
            <a:off x="1097281" y="3137078"/>
            <a:ext cx="1390416" cy="3874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26BF9B-E1AD-4572-84E1-9B694947B92E}"/>
              </a:ext>
            </a:extLst>
          </p:cNvPr>
          <p:cNvSpPr/>
          <p:nvPr/>
        </p:nvSpPr>
        <p:spPr>
          <a:xfrm>
            <a:off x="1200150" y="3294241"/>
            <a:ext cx="1150344" cy="335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56A1B43-581C-4293-9596-5D63ED39A5B7}"/>
              </a:ext>
            </a:extLst>
          </p:cNvPr>
          <p:cNvSpPr/>
          <p:nvPr/>
        </p:nvSpPr>
        <p:spPr>
          <a:xfrm>
            <a:off x="1345883" y="3477121"/>
            <a:ext cx="820245" cy="3048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648575-9691-4107-9C77-E0C85D85E52C}"/>
              </a:ext>
            </a:extLst>
          </p:cNvPr>
          <p:cNvPicPr>
            <a:picLocks noChangeAspect="1"/>
          </p:cNvPicPr>
          <p:nvPr/>
        </p:nvPicPr>
        <p:blipFill>
          <a:blip r:embed="rId4"/>
          <a:stretch>
            <a:fillRect/>
          </a:stretch>
        </p:blipFill>
        <p:spPr>
          <a:xfrm>
            <a:off x="914400" y="2895600"/>
            <a:ext cx="1875216" cy="1488130"/>
          </a:xfrm>
          <a:prstGeom prst="rect">
            <a:avLst/>
          </a:prstGeom>
        </p:spPr>
      </p:pic>
      <p:pic>
        <p:nvPicPr>
          <p:cNvPr id="15" name="Picture 14">
            <a:extLst>
              <a:ext uri="{FF2B5EF4-FFF2-40B4-BE49-F238E27FC236}">
                <a16:creationId xmlns:a16="http://schemas.microsoft.com/office/drawing/2014/main" id="{628549F2-24E2-4EF3-BFB5-3B96B7B7638C}"/>
              </a:ext>
            </a:extLst>
          </p:cNvPr>
          <p:cNvPicPr>
            <a:picLocks noChangeAspect="1"/>
          </p:cNvPicPr>
          <p:nvPr/>
        </p:nvPicPr>
        <p:blipFill>
          <a:blip r:embed="rId5"/>
          <a:stretch>
            <a:fillRect/>
          </a:stretch>
        </p:blipFill>
        <p:spPr>
          <a:xfrm>
            <a:off x="1008838" y="4106465"/>
            <a:ext cx="1685972" cy="833318"/>
          </a:xfrm>
          <a:prstGeom prst="rect">
            <a:avLst/>
          </a:prstGeom>
        </p:spPr>
      </p:pic>
      <p:grpSp>
        <p:nvGrpSpPr>
          <p:cNvPr id="16" name="Group 15">
            <a:extLst>
              <a:ext uri="{FF2B5EF4-FFF2-40B4-BE49-F238E27FC236}">
                <a16:creationId xmlns:a16="http://schemas.microsoft.com/office/drawing/2014/main" id="{BC11A7D0-E621-4E28-BB82-4764AA551D79}"/>
              </a:ext>
            </a:extLst>
          </p:cNvPr>
          <p:cNvGrpSpPr/>
          <p:nvPr/>
        </p:nvGrpSpPr>
        <p:grpSpPr>
          <a:xfrm>
            <a:off x="560972" y="4188237"/>
            <a:ext cx="2715627" cy="1374363"/>
            <a:chOff x="1090863" y="2671542"/>
            <a:chExt cx="3103035" cy="1521849"/>
          </a:xfrm>
        </p:grpSpPr>
        <p:grpSp>
          <p:nvGrpSpPr>
            <p:cNvPr id="17" name="Group 16">
              <a:extLst>
                <a:ext uri="{FF2B5EF4-FFF2-40B4-BE49-F238E27FC236}">
                  <a16:creationId xmlns:a16="http://schemas.microsoft.com/office/drawing/2014/main" id="{90869420-97F4-4C39-80F2-4E44261BB730}"/>
                </a:ext>
              </a:extLst>
            </p:cNvPr>
            <p:cNvGrpSpPr/>
            <p:nvPr/>
          </p:nvGrpSpPr>
          <p:grpSpPr>
            <a:xfrm>
              <a:off x="1090863" y="2807369"/>
              <a:ext cx="2951748" cy="927933"/>
              <a:chOff x="1090863" y="2807369"/>
              <a:chExt cx="2951748" cy="927933"/>
            </a:xfrm>
          </p:grpSpPr>
          <p:cxnSp>
            <p:nvCxnSpPr>
              <p:cNvPr id="20" name="Straight Connector 19">
                <a:extLst>
                  <a:ext uri="{FF2B5EF4-FFF2-40B4-BE49-F238E27FC236}">
                    <a16:creationId xmlns:a16="http://schemas.microsoft.com/office/drawing/2014/main" id="{C876DB93-830F-4571-B905-2EF949E20386}"/>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4259DE5-0056-4C92-ABBA-25A82B0AB813}"/>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18" name="TextBox 17">
              <a:extLst>
                <a:ext uri="{FF2B5EF4-FFF2-40B4-BE49-F238E27FC236}">
                  <a16:creationId xmlns:a16="http://schemas.microsoft.com/office/drawing/2014/main" id="{CC9BA6C7-34CA-4B71-870D-F221CB85191F}"/>
                </a:ext>
              </a:extLst>
            </p:cNvPr>
            <p:cNvSpPr txBox="1"/>
            <p:nvPr/>
          </p:nvSpPr>
          <p:spPr>
            <a:xfrm rot="1637533">
              <a:off x="2887666" y="3331617"/>
              <a:ext cx="577516" cy="861774"/>
            </a:xfrm>
            <a:prstGeom prst="rect">
              <a:avLst/>
            </a:prstGeom>
            <a:noFill/>
          </p:spPr>
          <p:txBody>
            <a:bodyPr wrap="square" rtlCol="0">
              <a:spAutoFit/>
            </a:bodyPr>
            <a:lstStyle/>
            <a:p>
              <a:r>
                <a:rPr lang="en-US" dirty="0"/>
                <a:t>m1</a:t>
              </a:r>
            </a:p>
          </p:txBody>
        </p:sp>
        <p:sp>
          <p:nvSpPr>
            <p:cNvPr id="19" name="TextBox 18">
              <a:extLst>
                <a:ext uri="{FF2B5EF4-FFF2-40B4-BE49-F238E27FC236}">
                  <a16:creationId xmlns:a16="http://schemas.microsoft.com/office/drawing/2014/main" id="{D27D5783-878C-4979-BBFA-A5012ABC6C97}"/>
                </a:ext>
              </a:extLst>
            </p:cNvPr>
            <p:cNvSpPr txBox="1"/>
            <p:nvPr/>
          </p:nvSpPr>
          <p:spPr>
            <a:xfrm rot="20319282">
              <a:off x="3616382" y="2671542"/>
              <a:ext cx="577516" cy="861774"/>
            </a:xfrm>
            <a:prstGeom prst="rect">
              <a:avLst/>
            </a:prstGeom>
            <a:noFill/>
          </p:spPr>
          <p:txBody>
            <a:bodyPr wrap="square" rtlCol="0">
              <a:spAutoFit/>
            </a:bodyPr>
            <a:lstStyle/>
            <a:p>
              <a:r>
                <a:rPr lang="en-US" dirty="0"/>
                <a:t>m2</a:t>
              </a:r>
            </a:p>
          </p:txBody>
        </p:sp>
      </p:grpSp>
      <p:sp>
        <p:nvSpPr>
          <p:cNvPr id="3" name="TextBox 2">
            <a:extLst>
              <a:ext uri="{FF2B5EF4-FFF2-40B4-BE49-F238E27FC236}">
                <a16:creationId xmlns:a16="http://schemas.microsoft.com/office/drawing/2014/main" id="{7CE5ABB6-AACD-45E3-A131-A5A2879FC8FD}"/>
              </a:ext>
            </a:extLst>
          </p:cNvPr>
          <p:cNvSpPr txBox="1"/>
          <p:nvPr/>
        </p:nvSpPr>
        <p:spPr>
          <a:xfrm>
            <a:off x="3733800" y="2667000"/>
            <a:ext cx="4849227" cy="1754326"/>
          </a:xfrm>
          <a:prstGeom prst="rect">
            <a:avLst/>
          </a:prstGeom>
          <a:noFill/>
        </p:spPr>
        <p:txBody>
          <a:bodyPr wrap="square" rtlCol="0">
            <a:spAutoFit/>
          </a:bodyPr>
          <a:lstStyle/>
          <a:p>
            <a:pPr marL="342900" indent="-342900">
              <a:buFont typeface="+mj-lt"/>
              <a:buAutoNum type="arabicPeriod"/>
            </a:pPr>
            <a:r>
              <a:rPr lang="en-US" sz="1200" dirty="0"/>
              <a:t>Every ring on the error function represents a combination of coefficients (m1 and m2 in the image) which result in same quantum of error i.e. SSE</a:t>
            </a:r>
          </a:p>
          <a:p>
            <a:pPr marL="342900" indent="-342900">
              <a:buFont typeface="+mj-lt"/>
              <a:buAutoNum type="arabicPeriod"/>
            </a:pPr>
            <a:endParaRPr lang="en-US" sz="1200" dirty="0"/>
          </a:p>
          <a:p>
            <a:pPr marL="342900" indent="-342900">
              <a:buFont typeface="+mj-lt"/>
              <a:buAutoNum type="arabicPeriod"/>
            </a:pPr>
            <a:r>
              <a:rPr lang="en-US" sz="1200" dirty="0"/>
              <a:t>Let us convert that to a 2d contour plot. In the contour plot, every ring represents one quantum of error. </a:t>
            </a:r>
          </a:p>
          <a:p>
            <a:pPr marL="342900" indent="-342900">
              <a:buFont typeface="+mj-lt"/>
              <a:buAutoNum type="arabicPeriod"/>
            </a:pPr>
            <a:endParaRPr lang="en-US" sz="1200" dirty="0"/>
          </a:p>
          <a:p>
            <a:pPr marL="342900" indent="-342900">
              <a:buFont typeface="+mj-lt"/>
              <a:buAutoNum type="arabicPeriod"/>
            </a:pPr>
            <a:r>
              <a:rPr lang="en-US" sz="1200" dirty="0"/>
              <a:t>The innermost ring / bull’s eye is the combination of the coefficients that gives the lease SSE</a:t>
            </a:r>
          </a:p>
        </p:txBody>
      </p:sp>
    </p:spTree>
    <p:extLst>
      <p:ext uri="{BB962C8B-B14F-4D97-AF65-F5344CB8AC3E}">
        <p14:creationId xmlns:p14="http://schemas.microsoft.com/office/powerpoint/2010/main" val="261375931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875E-6 4.07407E-6 L -0.00039 0.13912 " pathEditMode="relative" rAng="0" ptsTypes="AA">
                                      <p:cBhvr>
                                        <p:cTn id="9" dur="2000" fill="hold"/>
                                        <p:tgtEl>
                                          <p:spTgt spid="12"/>
                                        </p:tgtEl>
                                        <p:attrNameLst>
                                          <p:attrName>ppt_x</p:attrName>
                                          <p:attrName>ppt_y</p:attrName>
                                        </p:attrNameLst>
                                      </p:cBhvr>
                                      <p:rCtr x="-26" y="6944"/>
                                    </p:animMotion>
                                  </p:childTnLst>
                                </p:cTn>
                              </p:par>
                              <p:par>
                                <p:cTn id="10" presetID="42" presetClass="path" presetSubtype="0" accel="50000" decel="50000" fill="hold" grpId="0" nodeType="withEffect">
                                  <p:stCondLst>
                                    <p:cond delay="500"/>
                                  </p:stCondLst>
                                  <p:childTnLst>
                                    <p:animMotion origin="layout" path="M -1.25E-6 -4.07407E-6 L -1.25E-6 0.16389 " pathEditMode="relative" rAng="0" ptsTypes="AA">
                                      <p:cBhvr>
                                        <p:cTn id="11" dur="2000" fill="hold"/>
                                        <p:tgtEl>
                                          <p:spTgt spid="10"/>
                                        </p:tgtEl>
                                        <p:attrNameLst>
                                          <p:attrName>ppt_x</p:attrName>
                                          <p:attrName>ppt_y</p:attrName>
                                        </p:attrNameLst>
                                      </p:cBhvr>
                                      <p:rCtr x="0" y="8194"/>
                                    </p:animMotion>
                                  </p:childTnLst>
                                </p:cTn>
                              </p:par>
                              <p:par>
                                <p:cTn id="12" presetID="42" presetClass="path" presetSubtype="0" accel="50000" decel="50000" fill="hold" grpId="0" nodeType="withEffect">
                                  <p:stCondLst>
                                    <p:cond delay="500"/>
                                  </p:stCondLst>
                                  <p:childTnLst>
                                    <p:animMotion origin="layout" path="M -1.25E-6 4.81481E-6 L -1.25E-6 0.19027 " pathEditMode="relative" rAng="0" ptsTypes="AA">
                                      <p:cBhvr>
                                        <p:cTn id="13" dur="2000" fill="hold"/>
                                        <p:tgtEl>
                                          <p:spTgt spid="9"/>
                                        </p:tgtEl>
                                        <p:attrNameLst>
                                          <p:attrName>ppt_x</p:attrName>
                                          <p:attrName>ppt_y</p:attrName>
                                        </p:attrNameLst>
                                      </p:cBhvr>
                                      <p:rCtr x="0" y="9514"/>
                                    </p:animMotion>
                                  </p:childTnLst>
                                </p:cTn>
                              </p:par>
                              <p:par>
                                <p:cTn id="14" presetID="42" presetClass="path" presetSubtype="0" accel="50000" decel="50000" fill="hold" grpId="0" nodeType="withEffect">
                                  <p:stCondLst>
                                    <p:cond delay="500"/>
                                  </p:stCondLst>
                                  <p:childTnLst>
                                    <p:animMotion origin="layout" path="M 8.33333E-7 -2.96296E-6 L 0.0013 0.2125 " pathEditMode="relative" rAng="0" ptsTypes="AA">
                                      <p:cBhvr>
                                        <p:cTn id="15" dur="2000" fill="hold"/>
                                        <p:tgtEl>
                                          <p:spTgt spid="8"/>
                                        </p:tgtEl>
                                        <p:attrNameLst>
                                          <p:attrName>ppt_x</p:attrName>
                                          <p:attrName>ppt_y</p:attrName>
                                        </p:attrNameLst>
                                      </p:cBhvr>
                                      <p:rCtr x="65" y="10625"/>
                                    </p:animMotion>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3BF8BAD1-E1E0-4ADC-AC74-1EA9F7806AD7}"/>
              </a:ext>
            </a:extLst>
          </p:cNvPr>
          <p:cNvGrpSpPr/>
          <p:nvPr/>
        </p:nvGrpSpPr>
        <p:grpSpPr>
          <a:xfrm>
            <a:off x="1295400" y="1981198"/>
            <a:ext cx="4177614" cy="2163529"/>
            <a:chOff x="4558217" y="2321736"/>
            <a:chExt cx="2951748" cy="1182671"/>
          </a:xfrm>
        </p:grpSpPr>
        <p:pic>
          <p:nvPicPr>
            <p:cNvPr id="58" name="Picture 57">
              <a:extLst>
                <a:ext uri="{FF2B5EF4-FFF2-40B4-BE49-F238E27FC236}">
                  <a16:creationId xmlns:a16="http://schemas.microsoft.com/office/drawing/2014/main" id="{241535A7-7D8D-45E0-94BC-A2DF058200A9}"/>
                </a:ext>
              </a:extLst>
            </p:cNvPr>
            <p:cNvPicPr>
              <a:picLocks noChangeAspect="1"/>
            </p:cNvPicPr>
            <p:nvPr/>
          </p:nvPicPr>
          <p:blipFill>
            <a:blip r:embed="rId2"/>
            <a:stretch>
              <a:fillRect/>
            </a:stretch>
          </p:blipFill>
          <p:spPr>
            <a:xfrm>
              <a:off x="5117375" y="2321736"/>
              <a:ext cx="1866900" cy="761978"/>
            </a:xfrm>
            <a:prstGeom prst="rect">
              <a:avLst/>
            </a:prstGeom>
          </p:spPr>
        </p:pic>
        <p:grpSp>
          <p:nvGrpSpPr>
            <p:cNvPr id="59" name="Group 58">
              <a:extLst>
                <a:ext uri="{FF2B5EF4-FFF2-40B4-BE49-F238E27FC236}">
                  <a16:creationId xmlns:a16="http://schemas.microsoft.com/office/drawing/2014/main" id="{DF05F744-580F-448D-A375-B1C1FA9DB90F}"/>
                </a:ext>
              </a:extLst>
            </p:cNvPr>
            <p:cNvGrpSpPr/>
            <p:nvPr/>
          </p:nvGrpSpPr>
          <p:grpSpPr>
            <a:xfrm>
              <a:off x="4558217" y="2576474"/>
              <a:ext cx="2951748" cy="927933"/>
              <a:chOff x="1090863" y="2807369"/>
              <a:chExt cx="2951748" cy="927933"/>
            </a:xfrm>
          </p:grpSpPr>
          <p:cxnSp>
            <p:nvCxnSpPr>
              <p:cNvPr id="60" name="Straight Connector 59">
                <a:extLst>
                  <a:ext uri="{FF2B5EF4-FFF2-40B4-BE49-F238E27FC236}">
                    <a16:creationId xmlns:a16="http://schemas.microsoft.com/office/drawing/2014/main"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grpSp>
      <p:cxnSp>
        <p:nvCxnSpPr>
          <p:cNvPr id="44" name="Straight Arrow Connector 43">
            <a:extLst>
              <a:ext uri="{FF2B5EF4-FFF2-40B4-BE49-F238E27FC236}">
                <a16:creationId xmlns:a16="http://schemas.microsoft.com/office/drawing/2014/main" id="{2DCC6428-3B1A-4433-891B-D10C90D60E32}"/>
              </a:ext>
            </a:extLst>
          </p:cNvPr>
          <p:cNvCxnSpPr>
            <a:cxnSpLocks/>
            <a:stCxn id="30" idx="0"/>
          </p:cNvCxnSpPr>
          <p:nvPr/>
        </p:nvCxnSpPr>
        <p:spPr>
          <a:xfrm flipH="1" flipV="1">
            <a:off x="1487409" y="1953075"/>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25" name="Group 1024">
            <a:extLst>
              <a:ext uri="{FF2B5EF4-FFF2-40B4-BE49-F238E27FC236}">
                <a16:creationId xmlns:a16="http://schemas.microsoft.com/office/drawing/2014/main" id="{44774DA1-D4AB-4F6F-8ACF-3332048AC812}"/>
              </a:ext>
            </a:extLst>
          </p:cNvPr>
          <p:cNvGrpSpPr/>
          <p:nvPr/>
        </p:nvGrpSpPr>
        <p:grpSpPr>
          <a:xfrm>
            <a:off x="622248" y="1479765"/>
            <a:ext cx="5966437" cy="4253541"/>
            <a:chOff x="4493788" y="1328173"/>
            <a:chExt cx="6206586" cy="4329450"/>
          </a:xfrm>
        </p:grpSpPr>
        <p:grpSp>
          <p:nvGrpSpPr>
            <p:cNvPr id="1024" name="Group 1023">
              <a:extLst>
                <a:ext uri="{FF2B5EF4-FFF2-40B4-BE49-F238E27FC236}">
                  <a16:creationId xmlns:a16="http://schemas.microsoft.com/office/drawing/2014/main" id="{3227B113-9118-4089-9EF6-FD1E055F6EC5}"/>
                </a:ext>
              </a:extLst>
            </p:cNvPr>
            <p:cNvGrpSpPr/>
            <p:nvPr/>
          </p:nvGrpSpPr>
          <p:grpSpPr>
            <a:xfrm>
              <a:off x="4493788" y="1328173"/>
              <a:ext cx="6206586" cy="4329450"/>
              <a:chOff x="4493788" y="1328173"/>
              <a:chExt cx="6206586" cy="4329450"/>
            </a:xfrm>
          </p:grpSpPr>
          <p:sp>
            <p:nvSpPr>
              <p:cNvPr id="30" name="Oval 29">
                <a:extLst>
                  <a:ext uri="{FF2B5EF4-FFF2-40B4-BE49-F238E27FC236}">
                    <a16:creationId xmlns:a16="http://schemas.microsoft.com/office/drawing/2014/main" id="{103D30BB-A917-4389-8606-91F7EB8EB35D}"/>
                  </a:ext>
                </a:extLst>
              </p:cNvPr>
              <p:cNvSpPr/>
              <p:nvPr/>
            </p:nvSpPr>
            <p:spPr>
              <a:xfrm>
                <a:off x="6779375" y="2986942"/>
                <a:ext cx="1294621" cy="844651"/>
              </a:xfrm>
              <a:prstGeom prst="ellipse">
                <a:avLst/>
              </a:prstGeom>
              <a:solidFill>
                <a:srgbClr val="FFFF00">
                  <a:alpha val="70000"/>
                </a:srgb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A5625FB8-91D9-40BC-8520-4A3B02AAD955}"/>
                  </a:ext>
                </a:extLst>
              </p:cNvPr>
              <p:cNvCxnSpPr>
                <a:cxnSpLocks/>
                <a:endCxn id="37" idx="2"/>
              </p:cNvCxnSpPr>
              <p:nvPr/>
            </p:nvCxnSpPr>
            <p:spPr>
              <a:xfrm flipV="1">
                <a:off x="7426687" y="2192672"/>
                <a:ext cx="2295299" cy="399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B5DEE4-23C1-43F6-AB49-F1DDE268C650}"/>
                  </a:ext>
                </a:extLst>
              </p:cNvPr>
              <p:cNvSpPr txBox="1"/>
              <p:nvPr/>
            </p:nvSpPr>
            <p:spPr>
              <a:xfrm>
                <a:off x="8882020" y="1440826"/>
                <a:ext cx="1679930" cy="751846"/>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id="{A335A8DB-8638-4E54-A07F-0B8B7B441857}"/>
                  </a:ext>
                </a:extLst>
              </p:cNvPr>
              <p:cNvCxnSpPr/>
              <p:nvPr/>
            </p:nvCxnSpPr>
            <p:spPr>
              <a:xfrm flipH="1">
                <a:off x="5732133" y="3605826"/>
                <a:ext cx="1609015" cy="30360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3F0CA11-E9E4-4A93-A23F-844CF7658A4A}"/>
                  </a:ext>
                </a:extLst>
              </p:cNvPr>
              <p:cNvSpPr txBox="1"/>
              <p:nvPr/>
            </p:nvSpPr>
            <p:spPr>
              <a:xfrm>
                <a:off x="4810447" y="3824341"/>
                <a:ext cx="1993531" cy="751846"/>
              </a:xfrm>
              <a:prstGeom prst="rect">
                <a:avLst/>
              </a:prstGeom>
              <a:noFill/>
              <a:ln w="15875">
                <a:solidFill>
                  <a:schemeClr val="tx1"/>
                </a:solidFill>
              </a:ln>
            </p:spPr>
            <p:txBody>
              <a:bodyPr wrap="square" rtlCol="0">
                <a:spAutoFit/>
              </a:bodyPr>
              <a:lstStyle/>
              <a:p>
                <a:r>
                  <a:rPr lang="en-US" sz="1400" dirty="0"/>
                  <a:t>Allowed combination of m1, m2 by Ridge Constraints</a:t>
                </a:r>
              </a:p>
            </p:txBody>
          </p:sp>
          <p:cxnSp>
            <p:nvCxnSpPr>
              <p:cNvPr id="42" name="Straight Arrow Connector 41">
                <a:extLst>
                  <a:ext uri="{FF2B5EF4-FFF2-40B4-BE49-F238E27FC236}">
                    <a16:creationId xmlns:a16="http://schemas.microsoft.com/office/drawing/2014/main" id="{3C917D39-AFCB-4684-BE53-1F6C424F4DEB}"/>
                  </a:ext>
                </a:extLst>
              </p:cNvPr>
              <p:cNvCxnSpPr>
                <a:cxnSpLocks/>
              </p:cNvCxnSpPr>
              <p:nvPr/>
            </p:nvCxnSpPr>
            <p:spPr>
              <a:xfrm>
                <a:off x="7426687" y="3127536"/>
                <a:ext cx="1943221" cy="69680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78B10D-6051-4516-9C36-5063EA04DB5B}"/>
                  </a:ext>
                </a:extLst>
              </p:cNvPr>
              <p:cNvSpPr txBox="1"/>
              <p:nvPr/>
            </p:nvSpPr>
            <p:spPr>
              <a:xfrm>
                <a:off x="9324075" y="3370758"/>
                <a:ext cx="1376299" cy="2286865"/>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id="{0F2D179C-6E2C-4012-8603-FAF6E0B69424}"/>
                  </a:ext>
                </a:extLst>
              </p:cNvPr>
              <p:cNvSpPr txBox="1"/>
              <p:nvPr/>
            </p:nvSpPr>
            <p:spPr>
              <a:xfrm>
                <a:off x="4493788" y="1328173"/>
                <a:ext cx="2847358" cy="532557"/>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grpSp>
        <p:sp>
          <p:nvSpPr>
            <p:cNvPr id="51" name="TextBox 50">
              <a:extLst>
                <a:ext uri="{FF2B5EF4-FFF2-40B4-BE49-F238E27FC236}">
                  <a16:creationId xmlns:a16="http://schemas.microsoft.com/office/drawing/2014/main" id="{0B1AF03E-8DAA-4B07-B465-C2E59CF084B7}"/>
                </a:ext>
              </a:extLst>
            </p:cNvPr>
            <p:cNvSpPr txBox="1"/>
            <p:nvPr/>
          </p:nvSpPr>
          <p:spPr>
            <a:xfrm rot="1637533">
              <a:off x="8557892" y="4120902"/>
              <a:ext cx="503692" cy="313270"/>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id="{FA7D5992-BD7F-4039-A89F-A16AA9432166}"/>
                </a:ext>
              </a:extLst>
            </p:cNvPr>
            <p:cNvSpPr txBox="1"/>
            <p:nvPr/>
          </p:nvSpPr>
          <p:spPr>
            <a:xfrm rot="20319282">
              <a:off x="9349511" y="2617469"/>
              <a:ext cx="577516" cy="313270"/>
            </a:xfrm>
            <a:prstGeom prst="rect">
              <a:avLst/>
            </a:prstGeom>
            <a:noFill/>
            <a:ln w="15875">
              <a:solidFill>
                <a:schemeClr val="tx1"/>
              </a:solidFill>
            </a:ln>
          </p:spPr>
          <p:txBody>
            <a:bodyPr wrap="square" rtlCol="0">
              <a:spAutoFit/>
            </a:bodyPr>
            <a:lstStyle/>
            <a:p>
              <a:r>
                <a:rPr lang="en-US" sz="1400" dirty="0"/>
                <a:t>m2</a:t>
              </a:r>
            </a:p>
          </p:txBody>
        </p:sp>
      </p:grpSp>
      <p:sp>
        <p:nvSpPr>
          <p:cNvPr id="38" name="TextBox 37">
            <a:extLst>
              <a:ext uri="{FF2B5EF4-FFF2-40B4-BE49-F238E27FC236}">
                <a16:creationId xmlns:a16="http://schemas.microsoft.com/office/drawing/2014/main" id="{29A63517-F2C3-40C7-8021-765A08C44C47}"/>
              </a:ext>
            </a:extLst>
          </p:cNvPr>
          <p:cNvSpPr txBox="1"/>
          <p:nvPr/>
        </p:nvSpPr>
        <p:spPr>
          <a:xfrm>
            <a:off x="6725197" y="137535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circle is the Ridge constraint region representing the ridge penalty (sum of squared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circle touches a red circle. </a:t>
            </a:r>
          </a:p>
        </p:txBody>
      </p:sp>
      <p:sp>
        <p:nvSpPr>
          <p:cNvPr id="47" name="Rectangle 3">
            <a:extLst>
              <a:ext uri="{FF2B5EF4-FFF2-40B4-BE49-F238E27FC236}">
                <a16:creationId xmlns:a16="http://schemas.microsoft.com/office/drawing/2014/main" id="{71F34F9B-89E6-4312-90A5-B2575A76853A}"/>
              </a:ext>
            </a:extLst>
          </p:cNvPr>
          <p:cNvSpPr txBox="1">
            <a:spLocks noChangeArrowheads="1"/>
          </p:cNvSpPr>
          <p:nvPr/>
        </p:nvSpPr>
        <p:spPr>
          <a:xfrm>
            <a:off x="348336" y="10668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1" name="TextBox 20">
            <a:extLst>
              <a:ext uri="{FF2B5EF4-FFF2-40B4-BE49-F238E27FC236}">
                <a16:creationId xmlns:a16="http://schemas.microsoft.com/office/drawing/2014/main" id="{91A04A21-FB44-4B64-A2F9-0866E2E2119B}"/>
              </a:ext>
            </a:extLst>
          </p:cNvPr>
          <p:cNvSpPr txBox="1"/>
          <p:nvPr/>
        </p:nvSpPr>
        <p:spPr>
          <a:xfrm>
            <a:off x="348336" y="5791200"/>
            <a:ext cx="8490864" cy="738664"/>
          </a:xfrm>
          <a:prstGeom prst="rect">
            <a:avLst/>
          </a:prstGeom>
          <a:noFill/>
        </p:spPr>
        <p:txBody>
          <a:bodyPr wrap="square" rtlCol="0">
            <a:spAutoFit/>
          </a:bodyPr>
          <a:lstStyle/>
          <a:p>
            <a:r>
              <a:rPr lang="en-US" sz="1400" u="sng" dirty="0"/>
              <a:t>The point to note is that the red rings and yellow circle will never be tangential (touch) on the axes representing the coefficient. Hence Ridge can make coefficients close to zero but never zero.</a:t>
            </a:r>
            <a:r>
              <a:rPr lang="en-US" sz="1400" dirty="0"/>
              <a:t> You may notice some coefficients becoming zero but that will be due to roundoff…</a:t>
            </a:r>
          </a:p>
        </p:txBody>
      </p:sp>
    </p:spTree>
    <p:extLst>
      <p:ext uri="{BB962C8B-B14F-4D97-AF65-F5344CB8AC3E}">
        <p14:creationId xmlns:p14="http://schemas.microsoft.com/office/powerpoint/2010/main" val="2286018121"/>
      </p:ext>
    </p:extLst>
  </p:cSld>
  <p:clrMapOvr>
    <a:masterClrMapping/>
  </p:clrMapOvr>
  <p:transition spd="med">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5DA4AF1-72A5-4F1B-8CA4-7841EB9DFCB8}"/>
              </a:ext>
            </a:extLst>
          </p:cNvPr>
          <p:cNvPicPr>
            <a:picLocks noChangeAspect="1"/>
          </p:cNvPicPr>
          <p:nvPr/>
        </p:nvPicPr>
        <p:blipFill>
          <a:blip r:embed="rId2"/>
          <a:stretch>
            <a:fillRect/>
          </a:stretch>
        </p:blipFill>
        <p:spPr>
          <a:xfrm>
            <a:off x="1219200" y="1700369"/>
            <a:ext cx="2837529" cy="1723248"/>
          </a:xfrm>
          <a:prstGeom prst="rect">
            <a:avLst/>
          </a:prstGeom>
        </p:spPr>
      </p:pic>
      <p:grpSp>
        <p:nvGrpSpPr>
          <p:cNvPr id="16" name="Group 15">
            <a:extLst>
              <a:ext uri="{FF2B5EF4-FFF2-40B4-BE49-F238E27FC236}">
                <a16:creationId xmlns:a16="http://schemas.microsoft.com/office/drawing/2014/main" id="{D4504ED5-E8A9-426B-B075-C94F9DA9EA6F}"/>
              </a:ext>
            </a:extLst>
          </p:cNvPr>
          <p:cNvGrpSpPr/>
          <p:nvPr/>
        </p:nvGrpSpPr>
        <p:grpSpPr>
          <a:xfrm>
            <a:off x="568857" y="2350009"/>
            <a:ext cx="4068242" cy="2322626"/>
            <a:chOff x="1090863" y="2807369"/>
            <a:chExt cx="2951748" cy="927933"/>
          </a:xfrm>
        </p:grpSpPr>
        <p:cxnSp>
          <p:nvCxnSpPr>
            <p:cNvPr id="17" name="Straight Connector 16">
              <a:extLst>
                <a:ext uri="{FF2B5EF4-FFF2-40B4-BE49-F238E27FC236}">
                  <a16:creationId xmlns:a16="http://schemas.microsoft.com/office/drawing/2014/main" id="{37D981BE-BD02-4E74-889B-584A46392288}"/>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639F4C7-229D-48BD-93F2-2A4296E5ADF1}"/>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sp>
        <p:nvSpPr>
          <p:cNvPr id="21" name="TextBox 20">
            <a:extLst>
              <a:ext uri="{FF2B5EF4-FFF2-40B4-BE49-F238E27FC236}">
                <a16:creationId xmlns:a16="http://schemas.microsoft.com/office/drawing/2014/main" id="{B7C2E8C4-FC0D-40BE-8F4A-C3CE800A9BCA}"/>
              </a:ext>
            </a:extLst>
          </p:cNvPr>
          <p:cNvSpPr txBox="1"/>
          <p:nvPr/>
        </p:nvSpPr>
        <p:spPr>
          <a:xfrm rot="1637533">
            <a:off x="3700274" y="4276466"/>
            <a:ext cx="471526" cy="307777"/>
          </a:xfrm>
          <a:prstGeom prst="rect">
            <a:avLst/>
          </a:prstGeom>
          <a:noFill/>
        </p:spPr>
        <p:txBody>
          <a:bodyPr wrap="square" rtlCol="0">
            <a:spAutoFit/>
          </a:bodyPr>
          <a:lstStyle/>
          <a:p>
            <a:r>
              <a:rPr lang="en-US" sz="1400" dirty="0"/>
              <a:t>m1</a:t>
            </a:r>
          </a:p>
        </p:txBody>
      </p:sp>
      <p:sp>
        <p:nvSpPr>
          <p:cNvPr id="22" name="TextBox 21">
            <a:extLst>
              <a:ext uri="{FF2B5EF4-FFF2-40B4-BE49-F238E27FC236}">
                <a16:creationId xmlns:a16="http://schemas.microsoft.com/office/drawing/2014/main" id="{F57654BF-8594-4E64-BD31-99AAF58A414A}"/>
              </a:ext>
            </a:extLst>
          </p:cNvPr>
          <p:cNvSpPr txBox="1"/>
          <p:nvPr/>
        </p:nvSpPr>
        <p:spPr>
          <a:xfrm rot="20319282">
            <a:off x="4441340" y="2635388"/>
            <a:ext cx="540636" cy="307777"/>
          </a:xfrm>
          <a:prstGeom prst="rect">
            <a:avLst/>
          </a:prstGeom>
          <a:noFill/>
        </p:spPr>
        <p:txBody>
          <a:bodyPr wrap="square" rtlCol="0">
            <a:spAutoFit/>
          </a:bodyPr>
          <a:lstStyle/>
          <a:p>
            <a:r>
              <a:rPr lang="en-US" sz="1400" dirty="0"/>
              <a:t>m2</a:t>
            </a:r>
          </a:p>
        </p:txBody>
      </p:sp>
      <p:sp>
        <p:nvSpPr>
          <p:cNvPr id="31" name="Oval 30">
            <a:extLst>
              <a:ext uri="{FF2B5EF4-FFF2-40B4-BE49-F238E27FC236}">
                <a16:creationId xmlns:a16="http://schemas.microsoft.com/office/drawing/2014/main" id="{A51606B7-E056-4F49-8A12-803FF1C1FF76}"/>
              </a:ext>
            </a:extLst>
          </p:cNvPr>
          <p:cNvSpPr/>
          <p:nvPr/>
        </p:nvSpPr>
        <p:spPr>
          <a:xfrm>
            <a:off x="1828700" y="3003776"/>
            <a:ext cx="1709188" cy="1376606"/>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E3CAD83-1E87-456B-8DD1-207F0A8AC9EE}"/>
              </a:ext>
            </a:extLst>
          </p:cNvPr>
          <p:cNvCxnSpPr/>
          <p:nvPr/>
        </p:nvCxnSpPr>
        <p:spPr>
          <a:xfrm>
            <a:off x="983064" y="4786935"/>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C6F3B8A-220E-4C1E-9854-101C5D416A59}"/>
              </a:ext>
            </a:extLst>
          </p:cNvPr>
          <p:cNvCxnSpPr/>
          <p:nvPr/>
        </p:nvCxnSpPr>
        <p:spPr>
          <a:xfrm>
            <a:off x="2444901" y="5791567"/>
            <a:ext cx="0" cy="1520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3EDB990D-35B5-4491-8D3B-944E004844A5}"/>
              </a:ext>
            </a:extLst>
          </p:cNvPr>
          <p:cNvPicPr>
            <a:picLocks noChangeAspect="1"/>
          </p:cNvPicPr>
          <p:nvPr/>
        </p:nvPicPr>
        <p:blipFill>
          <a:blip r:embed="rId3"/>
          <a:stretch>
            <a:fillRect/>
          </a:stretch>
        </p:blipFill>
        <p:spPr>
          <a:xfrm>
            <a:off x="1055368" y="5027755"/>
            <a:ext cx="3207544" cy="228600"/>
          </a:xfrm>
          <a:prstGeom prst="rect">
            <a:avLst/>
          </a:prstGeom>
        </p:spPr>
      </p:pic>
      <p:grpSp>
        <p:nvGrpSpPr>
          <p:cNvPr id="49" name="Group 48">
            <a:extLst>
              <a:ext uri="{FF2B5EF4-FFF2-40B4-BE49-F238E27FC236}">
                <a16:creationId xmlns:a16="http://schemas.microsoft.com/office/drawing/2014/main" id="{5B0A939E-6266-4904-8E66-E7F3EBF2E142}"/>
              </a:ext>
            </a:extLst>
          </p:cNvPr>
          <p:cNvGrpSpPr/>
          <p:nvPr/>
        </p:nvGrpSpPr>
        <p:grpSpPr>
          <a:xfrm>
            <a:off x="1048636" y="5259148"/>
            <a:ext cx="225143" cy="407390"/>
            <a:chOff x="3261155" y="5919610"/>
            <a:chExt cx="300190" cy="543186"/>
          </a:xfrm>
        </p:grpSpPr>
        <p:pic>
          <p:nvPicPr>
            <p:cNvPr id="2050" name="Picture 2" descr="Related image">
              <a:extLst>
                <a:ext uri="{FF2B5EF4-FFF2-40B4-BE49-F238E27FC236}">
                  <a16:creationId xmlns:a16="http://schemas.microsoft.com/office/drawing/2014/main" id="{994BB2F9-4A24-4639-B2A9-421413840E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1155" y="6162606"/>
              <a:ext cx="300190" cy="300190"/>
            </a:xfrm>
            <a:prstGeom prst="rect">
              <a:avLst/>
            </a:prstGeom>
            <a:noFill/>
            <a:extLst>
              <a:ext uri="{909E8E84-426E-40DD-AFC4-6F175D3DCCD1}">
                <a14:hiddenFill xmlns:a14="http://schemas.microsoft.com/office/drawing/2010/main">
                  <a:solidFill>
                    <a:srgbClr val="FFFFFF"/>
                  </a:solidFill>
                </a14:hiddenFill>
              </a:ext>
            </a:extLst>
          </p:spPr>
        </p:pic>
        <p:sp>
          <p:nvSpPr>
            <p:cNvPr id="48" name="Isosceles Triangle 47">
              <a:extLst>
                <a:ext uri="{FF2B5EF4-FFF2-40B4-BE49-F238E27FC236}">
                  <a16:creationId xmlns:a16="http://schemas.microsoft.com/office/drawing/2014/main" id="{B8406D15-1ED4-4DE1-8E80-74C819887804}"/>
                </a:ext>
              </a:extLst>
            </p:cNvPr>
            <p:cNvSpPr/>
            <p:nvPr/>
          </p:nvSpPr>
          <p:spPr>
            <a:xfrm>
              <a:off x="3320716" y="5919610"/>
              <a:ext cx="160419" cy="2956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a:extLst>
              <a:ext uri="{FF2B5EF4-FFF2-40B4-BE49-F238E27FC236}">
                <a16:creationId xmlns:a16="http://schemas.microsoft.com/office/drawing/2014/main" id="{4B41E062-AF50-4306-B77D-0D57BC029C19}"/>
              </a:ext>
            </a:extLst>
          </p:cNvPr>
          <p:cNvSpPr/>
          <p:nvPr/>
        </p:nvSpPr>
        <p:spPr>
          <a:xfrm>
            <a:off x="1973963" y="3171379"/>
            <a:ext cx="1394056" cy="10396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70B9E79-A183-4296-89E0-1276EE5ADE98}"/>
              </a:ext>
            </a:extLst>
          </p:cNvPr>
          <p:cNvSpPr/>
          <p:nvPr/>
        </p:nvSpPr>
        <p:spPr>
          <a:xfrm>
            <a:off x="2144573" y="3274246"/>
            <a:ext cx="1040744" cy="790802"/>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FE8E8C3-DBC5-4F18-831B-88A29B24DBF7}"/>
              </a:ext>
            </a:extLst>
          </p:cNvPr>
          <p:cNvSpPr/>
          <p:nvPr/>
        </p:nvSpPr>
        <p:spPr>
          <a:xfrm>
            <a:off x="2287924" y="3412675"/>
            <a:ext cx="786791" cy="530888"/>
          </a:xfrm>
          <a:prstGeom prst="ellipse">
            <a:avLst/>
          </a:prstGeom>
          <a:solidFill>
            <a:srgbClr val="FFFF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3">
            <a:extLst>
              <a:ext uri="{FF2B5EF4-FFF2-40B4-BE49-F238E27FC236}">
                <a16:creationId xmlns:a16="http://schemas.microsoft.com/office/drawing/2014/main" id="{4AC5CB94-769C-4246-97C6-B396B7B08BF4}"/>
              </a:ext>
            </a:extLst>
          </p:cNvPr>
          <p:cNvSpPr txBox="1">
            <a:spLocks noChangeArrowheads="1"/>
          </p:cNvSpPr>
          <p:nvPr/>
        </p:nvSpPr>
        <p:spPr>
          <a:xfrm>
            <a:off x="82237" y="806369"/>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(Ridge Constraint)</a:t>
            </a:r>
          </a:p>
        </p:txBody>
      </p:sp>
      <p:sp>
        <p:nvSpPr>
          <p:cNvPr id="20" name="TextBox 19">
            <a:extLst>
              <a:ext uri="{FF2B5EF4-FFF2-40B4-BE49-F238E27FC236}">
                <a16:creationId xmlns:a16="http://schemas.microsoft.com/office/drawing/2014/main" id="{480C66F3-6122-40BB-BF56-BD0960166FF8}"/>
              </a:ext>
            </a:extLst>
          </p:cNvPr>
          <p:cNvSpPr txBox="1"/>
          <p:nvPr/>
        </p:nvSpPr>
        <p:spPr>
          <a:xfrm>
            <a:off x="4707072" y="1219200"/>
            <a:ext cx="4284524" cy="5447645"/>
          </a:xfrm>
          <a:prstGeom prst="rect">
            <a:avLst/>
          </a:prstGeom>
          <a:noFill/>
          <a:ln>
            <a:solidFill>
              <a:schemeClr val="tx1">
                <a:alpha val="95000"/>
              </a:schemeClr>
            </a:solidFill>
          </a:ln>
        </p:spPr>
        <p:txBody>
          <a:bodyPr wrap="square" rtlCol="0">
            <a:spAutoFit/>
          </a:bodyPr>
          <a:lstStyle/>
          <a:p>
            <a:pPr marL="228600" indent="-228600">
              <a:buAutoNum type="arabicPeriod"/>
            </a:pPr>
            <a:r>
              <a:rPr lang="en-US" sz="1200" dirty="0"/>
              <a:t>As the lambda value (shown here as alpha) increases, the coefficients have to become smaller and smaller to minimize the penalty term in the cost function i.e. the </a:t>
            </a:r>
          </a:p>
          <a:p>
            <a:pPr marL="228600" indent="-228600">
              <a:buAutoNum type="arabicPeriod"/>
            </a:pPr>
            <a:endParaRPr lang="en-US" sz="1200" dirty="0"/>
          </a:p>
          <a:p>
            <a:pPr marL="228600" indent="-228600">
              <a:buAutoNum type="arabicPeriod"/>
            </a:pPr>
            <a:endParaRPr lang="en-US" sz="1200" dirty="0"/>
          </a:p>
          <a:p>
            <a:pPr marL="228600" indent="-228600">
              <a:buAutoNum type="arabicPeriod"/>
            </a:pPr>
            <a:r>
              <a:rPr lang="en-US" sz="1200" dirty="0"/>
              <a:t>The larger the lambda, smaller the sum of squared coefficients should be and as a result the tighter the constraint region</a:t>
            </a:r>
          </a:p>
          <a:p>
            <a:pPr marL="228600" indent="-228600">
              <a:buAutoNum type="arabicPeriod"/>
            </a:pPr>
            <a:endParaRPr lang="en-US" sz="1200" dirty="0"/>
          </a:p>
          <a:p>
            <a:pPr marL="228600" indent="-228600">
              <a:buAutoNum type="arabicPeriod"/>
            </a:pPr>
            <a:r>
              <a:rPr lang="en-US" sz="1200" dirty="0"/>
              <a:t>The tighter the constraint region, the larger will be the red circle in the contour diagram that will be tangent to the boundary of the yellow region</a:t>
            </a:r>
          </a:p>
          <a:p>
            <a:pPr marL="228600" indent="-228600">
              <a:buAutoNum type="arabicPeriod"/>
            </a:pPr>
            <a:endParaRPr lang="en-US" sz="1200" dirty="0"/>
          </a:p>
          <a:p>
            <a:pPr marL="228600" indent="-228600">
              <a:buAutoNum type="arabicPeriod"/>
            </a:pPr>
            <a:r>
              <a:rPr lang="en-US" sz="1200" dirty="0"/>
              <a:t>Thus, higher the lambda, stronger the shrinkage, the coefficients are </a:t>
            </a:r>
            <a:r>
              <a:rPr lang="en-US" sz="1200" dirty="0" err="1"/>
              <a:t>shrinked</a:t>
            </a:r>
            <a:r>
              <a:rPr lang="en-US" sz="1200" dirty="0"/>
              <a:t> strongly and hence more smooth the surface / model</a:t>
            </a:r>
          </a:p>
          <a:p>
            <a:pPr marL="228600" indent="-228600">
              <a:buAutoNum type="arabicPeriod"/>
            </a:pPr>
            <a:endParaRPr lang="en-US" sz="1200" dirty="0"/>
          </a:p>
          <a:p>
            <a:pPr marL="228600" indent="-228600">
              <a:buAutoNum type="arabicPeriod"/>
            </a:pPr>
            <a:r>
              <a:rPr lang="en-US" sz="1200" dirty="0"/>
              <a:t>More smoother the surface, more likely the model is going to perform equally well in production</a:t>
            </a:r>
          </a:p>
          <a:p>
            <a:pPr marL="228600" indent="-228600">
              <a:buAutoNum type="arabicPeriod"/>
            </a:pPr>
            <a:endParaRPr lang="en-US" sz="1200" dirty="0"/>
          </a:p>
          <a:p>
            <a:pPr marL="228600" indent="-228600">
              <a:buAutoNum type="arabicPeriod"/>
            </a:pPr>
            <a:r>
              <a:rPr lang="en-US" sz="1200" dirty="0"/>
              <a:t>When we move away from a model with sharp peaks and valleys (complex model) to smoother surface (simpler models), we reduce the variance errors but bias errors go up. </a:t>
            </a:r>
          </a:p>
          <a:p>
            <a:pPr marL="228600" indent="-228600">
              <a:buAutoNum type="arabicPeriod"/>
            </a:pPr>
            <a:endParaRPr lang="en-US" sz="1200" dirty="0"/>
          </a:p>
          <a:p>
            <a:pPr marL="228600" indent="-228600">
              <a:buAutoNum type="arabicPeriod"/>
            </a:pPr>
            <a:r>
              <a:rPr lang="en-US" sz="1200" dirty="0"/>
              <a:t>Using </a:t>
            </a:r>
            <a:r>
              <a:rPr lang="en-US" sz="1200" dirty="0" err="1"/>
              <a:t>gridsearch</a:t>
            </a:r>
            <a:r>
              <a:rPr lang="en-US" sz="1200" dirty="0"/>
              <a:t>, we have to find the right value of lambda which results in right fit, neither too complex nor too simple a model</a:t>
            </a:r>
          </a:p>
        </p:txBody>
      </p:sp>
      <p:pic>
        <p:nvPicPr>
          <p:cNvPr id="2" name="Picture 1">
            <a:extLst>
              <a:ext uri="{FF2B5EF4-FFF2-40B4-BE49-F238E27FC236}">
                <a16:creationId xmlns:a16="http://schemas.microsoft.com/office/drawing/2014/main" id="{FA0F67EF-CC55-4629-961E-5D90817862C4}"/>
              </a:ext>
            </a:extLst>
          </p:cNvPr>
          <p:cNvPicPr>
            <a:picLocks noChangeAspect="1"/>
          </p:cNvPicPr>
          <p:nvPr/>
        </p:nvPicPr>
        <p:blipFill>
          <a:blip r:embed="rId5"/>
          <a:stretch>
            <a:fillRect/>
          </a:stretch>
        </p:blipFill>
        <p:spPr>
          <a:xfrm>
            <a:off x="6396199" y="2352068"/>
            <a:ext cx="473287" cy="530082"/>
          </a:xfrm>
          <a:prstGeom prst="rect">
            <a:avLst/>
          </a:prstGeom>
        </p:spPr>
      </p:pic>
    </p:spTree>
    <p:extLst>
      <p:ext uri="{BB962C8B-B14F-4D97-AF65-F5344CB8AC3E}">
        <p14:creationId xmlns:p14="http://schemas.microsoft.com/office/powerpoint/2010/main" val="3953140578"/>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63" presetClass="path" presetSubtype="0" accel="50000" decel="50000" fill="hold" nodeType="withEffect">
                                  <p:stCondLst>
                                    <p:cond delay="0"/>
                                  </p:stCondLst>
                                  <p:childTnLst>
                                    <p:animMotion origin="layout" path="M 2.77778E-7 2.22222E-6 L 0.3217 0.0037 " pathEditMode="relative" rAng="0" ptsTypes="AA">
                                      <p:cBhvr>
                                        <p:cTn id="8" dur="5000" fill="hold"/>
                                        <p:tgtEl>
                                          <p:spTgt spid="49"/>
                                        </p:tgtEl>
                                        <p:attrNameLst>
                                          <p:attrName>ppt_x</p:attrName>
                                          <p:attrName>ppt_y</p:attrName>
                                        </p:attrNameLst>
                                      </p:cBhvr>
                                      <p:rCtr x="16076" y="185"/>
                                    </p:animMotion>
                                  </p:childTnLst>
                                </p:cTn>
                              </p:par>
                              <p:par>
                                <p:cTn id="9" presetID="1" presetClass="exit" presetSubtype="0" fill="hold" grpId="1" nodeType="withEffect">
                                  <p:stCondLst>
                                    <p:cond delay="100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ntr" presetSubtype="0" fill="hold" grpId="1" nodeType="withEffect">
                                  <p:stCondLst>
                                    <p:cond delay="100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0" nodeType="withEffect">
                                  <p:stCondLst>
                                    <p:cond delay="200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200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xit" presetSubtype="0" fill="hold" grpId="1" nodeType="withEffect">
                                  <p:stCondLst>
                                    <p:cond delay="290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ntr" presetSubtype="0" fill="hold" grpId="0" nodeType="withEffect">
                                  <p:stCondLst>
                                    <p:cond delay="290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3" grpId="0" animBg="1"/>
      <p:bldP spid="23" grpId="1" animBg="1"/>
      <p:bldP spid="32" grpId="0" animBg="1"/>
      <p:bldP spid="32" grpId="1" animBg="1"/>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241535A7-7D8D-45E0-94BC-A2DF058200A9}"/>
              </a:ext>
            </a:extLst>
          </p:cNvPr>
          <p:cNvPicPr>
            <a:picLocks noChangeAspect="1"/>
          </p:cNvPicPr>
          <p:nvPr/>
        </p:nvPicPr>
        <p:blipFill>
          <a:blip r:embed="rId2"/>
          <a:stretch>
            <a:fillRect/>
          </a:stretch>
        </p:blipFill>
        <p:spPr>
          <a:xfrm rot="20512798">
            <a:off x="2405154" y="1996351"/>
            <a:ext cx="2642227" cy="1214179"/>
          </a:xfrm>
          <a:prstGeom prst="rect">
            <a:avLst/>
          </a:prstGeom>
        </p:spPr>
      </p:pic>
      <p:grpSp>
        <p:nvGrpSpPr>
          <p:cNvPr id="59" name="Group 58">
            <a:extLst>
              <a:ext uri="{FF2B5EF4-FFF2-40B4-BE49-F238E27FC236}">
                <a16:creationId xmlns:a16="http://schemas.microsoft.com/office/drawing/2014/main" id="{DF05F744-580F-448D-A375-B1C1FA9DB90F}"/>
              </a:ext>
            </a:extLst>
          </p:cNvPr>
          <p:cNvGrpSpPr/>
          <p:nvPr/>
        </p:nvGrpSpPr>
        <p:grpSpPr>
          <a:xfrm>
            <a:off x="1295400" y="2291055"/>
            <a:ext cx="4177614" cy="1697522"/>
            <a:chOff x="1090863" y="2807369"/>
            <a:chExt cx="2951748" cy="927933"/>
          </a:xfrm>
        </p:grpSpPr>
        <p:cxnSp>
          <p:nvCxnSpPr>
            <p:cNvPr id="60" name="Straight Connector 59">
              <a:extLst>
                <a:ext uri="{FF2B5EF4-FFF2-40B4-BE49-F238E27FC236}">
                  <a16:creationId xmlns:a16="http://schemas.microsoft.com/office/drawing/2014/main" id="{9FB44B07-8B47-4FD7-965B-FACED05BE6BC}"/>
                </a:ext>
              </a:extLst>
            </p:cNvPr>
            <p:cNvCxnSpPr>
              <a:cxnSpLocks/>
            </p:cNvCxnSpPr>
            <p:nvPr/>
          </p:nvCxnSpPr>
          <p:spPr>
            <a:xfrm flipH="1">
              <a:off x="1959142" y="2807369"/>
              <a:ext cx="2083469" cy="784780"/>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7E48F7E-4C43-482E-9C5C-44EF9EF15968}"/>
                </a:ext>
              </a:extLst>
            </p:cNvPr>
            <p:cNvCxnSpPr>
              <a:cxnSpLocks/>
            </p:cNvCxnSpPr>
            <p:nvPr/>
          </p:nvCxnSpPr>
          <p:spPr>
            <a:xfrm flipH="1" flipV="1">
              <a:off x="1090863" y="2809498"/>
              <a:ext cx="2563729" cy="925804"/>
            </a:xfrm>
            <a:prstGeom prst="line">
              <a:avLst/>
            </a:prstGeom>
          </p:spPr>
          <p:style>
            <a:lnRef idx="1">
              <a:schemeClr val="dk1"/>
            </a:lnRef>
            <a:fillRef idx="0">
              <a:schemeClr val="dk1"/>
            </a:fillRef>
            <a:effectRef idx="0">
              <a:schemeClr val="dk1"/>
            </a:effectRef>
            <a:fontRef idx="minor">
              <a:schemeClr val="tx1"/>
            </a:fontRef>
          </p:style>
        </p:cxnSp>
      </p:grpSp>
      <p:cxnSp>
        <p:nvCxnSpPr>
          <p:cNvPr id="44" name="Straight Arrow Connector 43">
            <a:extLst>
              <a:ext uri="{FF2B5EF4-FFF2-40B4-BE49-F238E27FC236}">
                <a16:creationId xmlns:a16="http://schemas.microsoft.com/office/drawing/2014/main" id="{2DCC6428-3B1A-4433-891B-D10C90D60E32}"/>
              </a:ext>
            </a:extLst>
          </p:cNvPr>
          <p:cNvCxnSpPr>
            <a:cxnSpLocks/>
          </p:cNvCxnSpPr>
          <p:nvPr/>
        </p:nvCxnSpPr>
        <p:spPr>
          <a:xfrm flipH="1" flipV="1">
            <a:off x="747232" y="1740249"/>
            <a:ext cx="1954256" cy="115637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625FB8-91D9-40BC-8520-4A3B02AAD955}"/>
              </a:ext>
            </a:extLst>
          </p:cNvPr>
          <p:cNvCxnSpPr>
            <a:cxnSpLocks/>
            <a:endCxn id="37" idx="2"/>
          </p:cNvCxnSpPr>
          <p:nvPr/>
        </p:nvCxnSpPr>
        <p:spPr>
          <a:xfrm flipV="1">
            <a:off x="3441665" y="2172957"/>
            <a:ext cx="2206488" cy="39237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7B5DEE4-23C1-43F6-AB49-F1DDE268C650}"/>
              </a:ext>
            </a:extLst>
          </p:cNvPr>
          <p:cNvSpPr txBox="1"/>
          <p:nvPr/>
        </p:nvSpPr>
        <p:spPr>
          <a:xfrm>
            <a:off x="4840688" y="1434293"/>
            <a:ext cx="1614929" cy="738664"/>
          </a:xfrm>
          <a:prstGeom prst="rect">
            <a:avLst/>
          </a:prstGeom>
          <a:noFill/>
          <a:ln w="15875">
            <a:solidFill>
              <a:schemeClr val="tx1"/>
            </a:solidFill>
          </a:ln>
        </p:spPr>
        <p:txBody>
          <a:bodyPr wrap="square" rtlCol="0">
            <a:spAutoFit/>
          </a:bodyPr>
          <a:lstStyle/>
          <a:p>
            <a:r>
              <a:rPr lang="en-US" sz="1400" dirty="0"/>
              <a:t>Lowest SSE error ring. violates the constraint</a:t>
            </a:r>
          </a:p>
        </p:txBody>
      </p:sp>
      <p:cxnSp>
        <p:nvCxnSpPr>
          <p:cNvPr id="39" name="Straight Arrow Connector 38">
            <a:extLst>
              <a:ext uri="{FF2B5EF4-FFF2-40B4-BE49-F238E27FC236}">
                <a16:creationId xmlns:a16="http://schemas.microsoft.com/office/drawing/2014/main" id="{A335A8DB-8638-4E54-A07F-0B8B7B441857}"/>
              </a:ext>
            </a:extLst>
          </p:cNvPr>
          <p:cNvCxnSpPr/>
          <p:nvPr/>
        </p:nvCxnSpPr>
        <p:spPr>
          <a:xfrm flipH="1">
            <a:off x="1812678" y="3561334"/>
            <a:ext cx="1546758" cy="29828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3F0CA11-E9E4-4A93-A23F-844CF7658A4A}"/>
              </a:ext>
            </a:extLst>
          </p:cNvPr>
          <p:cNvSpPr txBox="1"/>
          <p:nvPr/>
        </p:nvSpPr>
        <p:spPr>
          <a:xfrm>
            <a:off x="926655" y="3776017"/>
            <a:ext cx="1916396" cy="738664"/>
          </a:xfrm>
          <a:prstGeom prst="rect">
            <a:avLst/>
          </a:prstGeom>
          <a:noFill/>
          <a:ln w="15875">
            <a:solidFill>
              <a:schemeClr val="tx1"/>
            </a:solidFill>
          </a:ln>
        </p:spPr>
        <p:txBody>
          <a:bodyPr wrap="square" rtlCol="0">
            <a:spAutoFit/>
          </a:bodyPr>
          <a:lstStyle/>
          <a:p>
            <a:r>
              <a:rPr lang="en-US" sz="1400" dirty="0"/>
              <a:t>Allowed combination of m1, m2 by Lasso Constraints</a:t>
            </a:r>
          </a:p>
        </p:txBody>
      </p:sp>
      <p:cxnSp>
        <p:nvCxnSpPr>
          <p:cNvPr id="42" name="Straight Arrow Connector 41">
            <a:extLst>
              <a:ext uri="{FF2B5EF4-FFF2-40B4-BE49-F238E27FC236}">
                <a16:creationId xmlns:a16="http://schemas.microsoft.com/office/drawing/2014/main" id="{3C917D39-AFCB-4684-BE53-1F6C424F4DEB}"/>
              </a:ext>
            </a:extLst>
          </p:cNvPr>
          <p:cNvCxnSpPr>
            <a:cxnSpLocks/>
          </p:cNvCxnSpPr>
          <p:nvPr/>
        </p:nvCxnSpPr>
        <p:spPr>
          <a:xfrm>
            <a:off x="3441665" y="3091429"/>
            <a:ext cx="1868033" cy="6845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678B10D-6051-4516-9C36-5063EA04DB5B}"/>
              </a:ext>
            </a:extLst>
          </p:cNvPr>
          <p:cNvSpPr txBox="1"/>
          <p:nvPr/>
        </p:nvSpPr>
        <p:spPr>
          <a:xfrm>
            <a:off x="5265639" y="3330387"/>
            <a:ext cx="1323046" cy="2246769"/>
          </a:xfrm>
          <a:prstGeom prst="rect">
            <a:avLst/>
          </a:prstGeom>
          <a:noFill/>
          <a:ln w="15875">
            <a:solidFill>
              <a:schemeClr val="tx1"/>
            </a:solidFill>
          </a:ln>
        </p:spPr>
        <p:txBody>
          <a:bodyPr wrap="square" rtlCol="0">
            <a:spAutoFit/>
          </a:bodyPr>
          <a:lstStyle/>
          <a:p>
            <a:r>
              <a:rPr lang="en-US" sz="1400" dirty="0"/>
              <a:t>Sub-optimal combination of m1, m2. Meets constraint but is not the minimal possible SSE within constraint</a:t>
            </a:r>
          </a:p>
        </p:txBody>
      </p:sp>
      <p:sp>
        <p:nvSpPr>
          <p:cNvPr id="48" name="TextBox 47">
            <a:extLst>
              <a:ext uri="{FF2B5EF4-FFF2-40B4-BE49-F238E27FC236}">
                <a16:creationId xmlns:a16="http://schemas.microsoft.com/office/drawing/2014/main" id="{0F2D179C-6E2C-4012-8603-FAF6E0B69424}"/>
              </a:ext>
            </a:extLst>
          </p:cNvPr>
          <p:cNvSpPr txBox="1"/>
          <p:nvPr/>
        </p:nvSpPr>
        <p:spPr>
          <a:xfrm>
            <a:off x="622248" y="1323615"/>
            <a:ext cx="2737186" cy="523220"/>
          </a:xfrm>
          <a:prstGeom prst="rect">
            <a:avLst/>
          </a:prstGeom>
          <a:noFill/>
          <a:ln w="15875">
            <a:solidFill>
              <a:schemeClr val="tx1"/>
            </a:solidFill>
          </a:ln>
        </p:spPr>
        <p:txBody>
          <a:bodyPr wrap="square" rtlCol="0">
            <a:spAutoFit/>
          </a:bodyPr>
          <a:lstStyle/>
          <a:p>
            <a:r>
              <a:rPr lang="en-US" sz="1400" dirty="0"/>
              <a:t>Most optimal combination of m1, m2 given the constraints</a:t>
            </a:r>
          </a:p>
        </p:txBody>
      </p:sp>
      <p:sp>
        <p:nvSpPr>
          <p:cNvPr id="51" name="TextBox 50">
            <a:extLst>
              <a:ext uri="{FF2B5EF4-FFF2-40B4-BE49-F238E27FC236}">
                <a16:creationId xmlns:a16="http://schemas.microsoft.com/office/drawing/2014/main" id="{0B1AF03E-8DAA-4B07-B465-C2E59CF084B7}"/>
              </a:ext>
            </a:extLst>
          </p:cNvPr>
          <p:cNvSpPr txBox="1"/>
          <p:nvPr/>
        </p:nvSpPr>
        <p:spPr>
          <a:xfrm rot="1637533">
            <a:off x="4529101" y="4067379"/>
            <a:ext cx="484203" cy="307777"/>
          </a:xfrm>
          <a:prstGeom prst="rect">
            <a:avLst/>
          </a:prstGeom>
          <a:noFill/>
          <a:ln w="15875">
            <a:solidFill>
              <a:schemeClr val="tx1"/>
            </a:solidFill>
          </a:ln>
        </p:spPr>
        <p:txBody>
          <a:bodyPr wrap="square" rtlCol="0">
            <a:spAutoFit/>
          </a:bodyPr>
          <a:lstStyle/>
          <a:p>
            <a:r>
              <a:rPr lang="en-US" sz="1400" dirty="0"/>
              <a:t>m1</a:t>
            </a:r>
          </a:p>
        </p:txBody>
      </p:sp>
      <p:sp>
        <p:nvSpPr>
          <p:cNvPr id="67" name="TextBox 66">
            <a:extLst>
              <a:ext uri="{FF2B5EF4-FFF2-40B4-BE49-F238E27FC236}">
                <a16:creationId xmlns:a16="http://schemas.microsoft.com/office/drawing/2014/main" id="{FA7D5992-BD7F-4039-A89F-A16AA9432166}"/>
              </a:ext>
            </a:extLst>
          </p:cNvPr>
          <p:cNvSpPr txBox="1"/>
          <p:nvPr/>
        </p:nvSpPr>
        <p:spPr>
          <a:xfrm rot="20319282">
            <a:off x="5290090" y="2590306"/>
            <a:ext cx="555170" cy="307777"/>
          </a:xfrm>
          <a:prstGeom prst="rect">
            <a:avLst/>
          </a:prstGeom>
          <a:noFill/>
          <a:ln w="15875">
            <a:solidFill>
              <a:schemeClr val="tx1"/>
            </a:solidFill>
          </a:ln>
        </p:spPr>
        <p:txBody>
          <a:bodyPr wrap="square" rtlCol="0">
            <a:spAutoFit/>
          </a:bodyPr>
          <a:lstStyle/>
          <a:p>
            <a:r>
              <a:rPr lang="en-US" sz="1400" dirty="0"/>
              <a:t>m2</a:t>
            </a:r>
          </a:p>
        </p:txBody>
      </p:sp>
      <p:sp>
        <p:nvSpPr>
          <p:cNvPr id="38" name="TextBox 37">
            <a:extLst>
              <a:ext uri="{FF2B5EF4-FFF2-40B4-BE49-F238E27FC236}">
                <a16:creationId xmlns:a16="http://schemas.microsoft.com/office/drawing/2014/main" id="{29A63517-F2C3-40C7-8021-765A08C44C47}"/>
              </a:ext>
            </a:extLst>
          </p:cNvPr>
          <p:cNvSpPr txBox="1"/>
          <p:nvPr/>
        </p:nvSpPr>
        <p:spPr>
          <a:xfrm>
            <a:off x="6725197" y="1219200"/>
            <a:ext cx="2254674" cy="4339650"/>
          </a:xfrm>
          <a:prstGeom prst="rect">
            <a:avLst/>
          </a:prstGeom>
          <a:noFill/>
          <a:ln>
            <a:solidFill>
              <a:schemeClr val="tx1">
                <a:alpha val="95000"/>
              </a:schemeClr>
            </a:solidFill>
          </a:ln>
        </p:spPr>
        <p:txBody>
          <a:bodyPr wrap="square" rtlCol="0">
            <a:spAutoFit/>
          </a:bodyPr>
          <a:lstStyle/>
          <a:p>
            <a:pPr marL="342900" indent="-342900">
              <a:buFont typeface="+mj-lt"/>
              <a:buAutoNum type="arabicPeriod"/>
            </a:pPr>
            <a:r>
              <a:rPr lang="en-US" sz="1200" dirty="0"/>
              <a:t>Yellow rectangle is the Lasso constraint region representing the Lasso penalty (sum </a:t>
            </a:r>
            <a:r>
              <a:rPr lang="en-US" sz="1200" dirty="0" err="1"/>
              <a:t>coeff</a:t>
            </a:r>
            <a:r>
              <a:rPr lang="en-US" sz="1200" dirty="0"/>
              <a:t>)</a:t>
            </a:r>
          </a:p>
          <a:p>
            <a:pPr marL="342900" indent="-342900">
              <a:buFont typeface="+mj-lt"/>
              <a:buAutoNum type="arabicPeriod"/>
            </a:pPr>
            <a:endParaRPr lang="en-US" sz="1200" dirty="0"/>
          </a:p>
          <a:p>
            <a:pPr marL="342900" indent="-342900">
              <a:buFont typeface="+mj-lt"/>
              <a:buAutoNum type="arabicPeriod"/>
            </a:pPr>
            <a:r>
              <a:rPr lang="en-US" sz="1200" dirty="0"/>
              <a:t>Any combination of m1 </a:t>
            </a:r>
            <a:r>
              <a:rPr lang="en-US" sz="1200" dirty="0" err="1"/>
              <a:t>nd</a:t>
            </a:r>
            <a:r>
              <a:rPr lang="en-US" sz="1200" dirty="0"/>
              <a:t> m2 that fall within yellow is a possible solution</a:t>
            </a:r>
          </a:p>
          <a:p>
            <a:pPr marL="342900" indent="-342900">
              <a:buFont typeface="+mj-lt"/>
              <a:buAutoNum type="arabicPeriod"/>
            </a:pPr>
            <a:endParaRPr lang="en-US" sz="1200" dirty="0"/>
          </a:p>
          <a:p>
            <a:pPr marL="342900" indent="-342900">
              <a:buFont typeface="+mj-lt"/>
              <a:buAutoNum type="arabicPeriod"/>
            </a:pPr>
            <a:r>
              <a:rPr lang="en-US" sz="1200" dirty="0"/>
              <a:t>The most optimal of all solutions is the one which satisfies the constraint and also minimizes the SSE (smallest possible red circle)</a:t>
            </a:r>
          </a:p>
          <a:p>
            <a:pPr marL="342900" indent="-342900">
              <a:buFont typeface="+mj-lt"/>
              <a:buAutoNum type="arabicPeriod"/>
            </a:pPr>
            <a:endParaRPr lang="en-US" sz="1200" dirty="0"/>
          </a:p>
          <a:p>
            <a:pPr marL="342900" indent="-342900">
              <a:buFont typeface="+mj-lt"/>
              <a:buAutoNum type="arabicPeriod"/>
            </a:pPr>
            <a:r>
              <a:rPr lang="en-US" sz="1200" dirty="0"/>
              <a:t>Thus the optimal solution of m1 and m2 is the one where the yellow rectangle touches a red circle. </a:t>
            </a:r>
          </a:p>
        </p:txBody>
      </p:sp>
      <p:sp>
        <p:nvSpPr>
          <p:cNvPr id="47" name="Rectangle 3">
            <a:extLst>
              <a:ext uri="{FF2B5EF4-FFF2-40B4-BE49-F238E27FC236}">
                <a16:creationId xmlns:a16="http://schemas.microsoft.com/office/drawing/2014/main" id="{71F34F9B-89E6-4312-90A5-B2575A76853A}"/>
              </a:ext>
            </a:extLst>
          </p:cNvPr>
          <p:cNvSpPr txBox="1">
            <a:spLocks noChangeArrowheads="1"/>
          </p:cNvSpPr>
          <p:nvPr/>
        </p:nvSpPr>
        <p:spPr>
          <a:xfrm>
            <a:off x="348336" y="990600"/>
            <a:ext cx="8643264"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pPr>
            <a:r>
              <a:rPr lang="en-IN" sz="1800" b="1" u="sng" dirty="0"/>
              <a:t>Regularising Linear Models (Lasso Constraint)</a:t>
            </a:r>
          </a:p>
        </p:txBody>
      </p:sp>
      <p:sp>
        <p:nvSpPr>
          <p:cNvPr id="21" name="TextBox 20">
            <a:extLst>
              <a:ext uri="{FF2B5EF4-FFF2-40B4-BE49-F238E27FC236}">
                <a16:creationId xmlns:a16="http://schemas.microsoft.com/office/drawing/2014/main" id="{91A04A21-FB44-4B64-A2F9-0866E2E2119B}"/>
              </a:ext>
            </a:extLst>
          </p:cNvPr>
          <p:cNvSpPr txBox="1"/>
          <p:nvPr/>
        </p:nvSpPr>
        <p:spPr>
          <a:xfrm>
            <a:off x="348336" y="5638800"/>
            <a:ext cx="8490864" cy="954107"/>
          </a:xfrm>
          <a:prstGeom prst="rect">
            <a:avLst/>
          </a:prstGeom>
          <a:noFill/>
        </p:spPr>
        <p:txBody>
          <a:bodyPr wrap="square" rtlCol="0">
            <a:spAutoFit/>
          </a:bodyPr>
          <a:lstStyle/>
          <a:p>
            <a:r>
              <a:rPr lang="en-US" sz="1400" u="sng" dirty="0"/>
              <a:t>The beauty of Lasso is, the red circle may touch the constraint region on the attribute axis! In the picture above the circle is touching the yellow rectangle on the m1 axis. But at that point m2 coefficient is 0! Which means, that dimension has been dropped from analysis. Thus Lasso does dimensionality reduction which Ridge does not</a:t>
            </a:r>
            <a:endParaRPr lang="en-US" sz="1400" dirty="0"/>
          </a:p>
        </p:txBody>
      </p:sp>
      <p:grpSp>
        <p:nvGrpSpPr>
          <p:cNvPr id="14" name="Group 13">
            <a:extLst>
              <a:ext uri="{FF2B5EF4-FFF2-40B4-BE49-F238E27FC236}">
                <a16:creationId xmlns:a16="http://schemas.microsoft.com/office/drawing/2014/main" id="{040A010A-E586-4C8D-9D99-6CEC26FB7680}"/>
              </a:ext>
            </a:extLst>
          </p:cNvPr>
          <p:cNvGrpSpPr/>
          <p:nvPr/>
        </p:nvGrpSpPr>
        <p:grpSpPr>
          <a:xfrm>
            <a:off x="2836635" y="2867610"/>
            <a:ext cx="1177336" cy="1018590"/>
            <a:chOff x="2836635" y="2838012"/>
            <a:chExt cx="1177336" cy="1018590"/>
          </a:xfrm>
          <a:solidFill>
            <a:srgbClr val="FFFF00">
              <a:alpha val="81000"/>
            </a:srgbClr>
          </a:solidFill>
        </p:grpSpPr>
        <p:sp>
          <p:nvSpPr>
            <p:cNvPr id="12" name="Isosceles Triangle 11">
              <a:extLst>
                <a:ext uri="{FF2B5EF4-FFF2-40B4-BE49-F238E27FC236}">
                  <a16:creationId xmlns:a16="http://schemas.microsoft.com/office/drawing/2014/main" id="{AE159AB1-F3C5-47C6-939F-50999AF6BE3A}"/>
                </a:ext>
              </a:extLst>
            </p:cNvPr>
            <p:cNvSpPr/>
            <p:nvPr/>
          </p:nvSpPr>
          <p:spPr>
            <a:xfrm rot="17144473">
              <a:off x="3237572" y="2608619"/>
              <a:ext cx="547006" cy="1005792"/>
            </a:xfrm>
            <a:prstGeom prst="triangle">
              <a:avLst>
                <a:gd name="adj" fmla="val 3030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Isosceles Triangle 31">
              <a:extLst>
                <a:ext uri="{FF2B5EF4-FFF2-40B4-BE49-F238E27FC236}">
                  <a16:creationId xmlns:a16="http://schemas.microsoft.com/office/drawing/2014/main" id="{F2ADC94E-2F91-4702-B6C1-F3A032408E76}"/>
                </a:ext>
              </a:extLst>
            </p:cNvPr>
            <p:cNvSpPr/>
            <p:nvPr/>
          </p:nvSpPr>
          <p:spPr>
            <a:xfrm rot="12308731" flipH="1">
              <a:off x="2836635" y="3273047"/>
              <a:ext cx="981607" cy="583555"/>
            </a:xfrm>
            <a:prstGeom prst="triangle">
              <a:avLst>
                <a:gd name="adj" fmla="val 0"/>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8118076"/>
      </p:ext>
    </p:extLst>
  </p:cSld>
  <p:clrMapOvr>
    <a:masterClrMapping/>
  </p:clrMapOvr>
  <p:transition spd="med">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a:t>Performance Evaluation</a:t>
            </a:r>
          </a:p>
        </p:txBody>
      </p:sp>
    </p:spTree>
    <p:extLst>
      <p:ext uri="{BB962C8B-B14F-4D97-AF65-F5344CB8AC3E}">
        <p14:creationId xmlns:p14="http://schemas.microsoft.com/office/powerpoint/2010/main" val="610016387"/>
      </p:ext>
    </p:extLst>
  </p:cSld>
  <p:clrMapOvr>
    <a:masterClrMapping/>
  </p:clrMapOvr>
  <p:transition spd="med">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3196" y="1066800"/>
            <a:ext cx="8795664" cy="4573560"/>
          </a:xfrm>
          <a:prstGeom prst="rect">
            <a:avLst/>
          </a:prstGeom>
          <a:noFill/>
        </p:spPr>
        <p:txBody>
          <a:bodyPr wrap="square">
            <a:spAutoFit/>
          </a:bodyPr>
          <a:lstStyle/>
          <a:p>
            <a:pPr marL="854075" lvl="1" indent="-342900" defTabSz="457200" fontAlgn="auto">
              <a:spcBef>
                <a:spcPct val="20000"/>
              </a:spcBef>
              <a:spcAft>
                <a:spcPts val="0"/>
              </a:spcAft>
              <a:buFont typeface="+mj-lt"/>
              <a:buAutoNum type="alphaLcPeriod"/>
            </a:pPr>
            <a:r>
              <a:rPr lang="en-IN" sz="1400" dirty="0"/>
              <a:t>Confusion Matrix – A 2X2 tabular structure reflecting the performance of the model in four blocks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Accuracy – How accurately / cleanly does the model classify the data points. Lesser the false predictions, more the accuracy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Sensitivity  / Recall – How many of the actual True data points are identified as True data points by the model . Remember, False Negatives are those data points which should have been identified as True. </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Specificity – How many of the actual Negative data points are identified as negative by the model</a:t>
            </a:r>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endParaRPr lang="en-IN" sz="1400" dirty="0"/>
          </a:p>
          <a:p>
            <a:pPr marL="854075" lvl="1" indent="-342900" defTabSz="457200" fontAlgn="auto">
              <a:spcBef>
                <a:spcPct val="20000"/>
              </a:spcBef>
              <a:spcAft>
                <a:spcPts val="0"/>
              </a:spcAft>
              <a:buFont typeface="+mj-lt"/>
              <a:buAutoNum type="alphaLcPeriod"/>
            </a:pPr>
            <a:r>
              <a:rPr lang="en-IN" sz="1400" dirty="0"/>
              <a:t>Precision – Among the points identified as Positive by the model, how many are really Positive</a:t>
            </a:r>
          </a:p>
        </p:txBody>
      </p:sp>
      <p:sp>
        <p:nvSpPr>
          <p:cNvPr id="340994" name="Title 2"/>
          <p:cNvSpPr>
            <a:spLocks noGrp="1"/>
          </p:cNvSpPr>
          <p:nvPr>
            <p:ph type="title" idx="4294967295"/>
          </p:nvPr>
        </p:nvSpPr>
        <p:spPr>
          <a:xfrm>
            <a:off x="188682" y="653130"/>
            <a:ext cx="8421918" cy="413670"/>
          </a:xfrm>
          <a:prstGeom prst="rect">
            <a:avLst/>
          </a:prstGeom>
        </p:spPr>
        <p:txBody>
          <a:bodyPr/>
          <a:lstStyle/>
          <a:p>
            <a:pPr marL="0" lvl="1" defTabSz="457200" fontAlgn="auto">
              <a:spcAft>
                <a:spcPts val="0"/>
              </a:spcAft>
            </a:pPr>
            <a:r>
              <a:rPr lang="en-IN" b="1" u="sng" dirty="0"/>
              <a:t>Model performance measures </a:t>
            </a:r>
          </a:p>
        </p:txBody>
      </p:sp>
      <p:graphicFrame>
        <p:nvGraphicFramePr>
          <p:cNvPr id="7" name="Table 6"/>
          <p:cNvGraphicFramePr>
            <a:graphicFrameLocks noGrp="1"/>
          </p:cNvGraphicFramePr>
          <p:nvPr/>
        </p:nvGraphicFramePr>
        <p:xfrm>
          <a:off x="1524000" y="1371600"/>
          <a:ext cx="6096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sz="1400" dirty="0"/>
                        <a:t>Confusion</a:t>
                      </a:r>
                      <a:r>
                        <a:rPr lang="en-IN" sz="1400" baseline="0" dirty="0"/>
                        <a:t> Matrix</a:t>
                      </a:r>
                      <a:endParaRPr lang="en-IN" sz="1400" dirty="0"/>
                    </a:p>
                  </a:txBody>
                  <a:tcPr/>
                </a:tc>
                <a:tc>
                  <a:txBody>
                    <a:bodyPr/>
                    <a:lstStyle/>
                    <a:p>
                      <a:r>
                        <a:rPr lang="en-IN" sz="1400" dirty="0"/>
                        <a:t>  Predicted Positive</a:t>
                      </a:r>
                    </a:p>
                  </a:txBody>
                  <a:tcPr/>
                </a:tc>
                <a:tc>
                  <a:txBody>
                    <a:bodyPr/>
                    <a:lstStyle/>
                    <a:p>
                      <a:r>
                        <a:rPr lang="en-IN" sz="1400" dirty="0"/>
                        <a:t>Predicted Negative</a:t>
                      </a:r>
                    </a:p>
                  </a:txBody>
                  <a:tcPr/>
                </a:tc>
                <a:extLst>
                  <a:ext uri="{0D108BD9-81ED-4DB2-BD59-A6C34878D82A}">
                    <a16:rowId xmlns:a16="http://schemas.microsoft.com/office/drawing/2014/main" val="10000"/>
                  </a:ext>
                </a:extLst>
              </a:tr>
              <a:tr h="370840">
                <a:tc>
                  <a:txBody>
                    <a:bodyPr/>
                    <a:lstStyle/>
                    <a:p>
                      <a:r>
                        <a:rPr lang="en-IN" sz="1400" dirty="0"/>
                        <a:t>Actual Positive</a:t>
                      </a:r>
                    </a:p>
                  </a:txBody>
                  <a:tcPr/>
                </a:tc>
                <a:tc>
                  <a:txBody>
                    <a:bodyPr/>
                    <a:lstStyle/>
                    <a:p>
                      <a:r>
                        <a:rPr lang="en-IN" sz="1400" dirty="0"/>
                        <a:t>True Positive</a:t>
                      </a:r>
                    </a:p>
                  </a:txBody>
                  <a:tcPr/>
                </a:tc>
                <a:tc>
                  <a:txBody>
                    <a:bodyPr/>
                    <a:lstStyle/>
                    <a:p>
                      <a:r>
                        <a:rPr lang="en-IN" sz="1400" dirty="0"/>
                        <a:t>False Negative</a:t>
                      </a:r>
                    </a:p>
                  </a:txBody>
                  <a:tcPr/>
                </a:tc>
                <a:extLst>
                  <a:ext uri="{0D108BD9-81ED-4DB2-BD59-A6C34878D82A}">
                    <a16:rowId xmlns:a16="http://schemas.microsoft.com/office/drawing/2014/main" val="10001"/>
                  </a:ext>
                </a:extLst>
              </a:tr>
              <a:tr h="370840">
                <a:tc>
                  <a:txBody>
                    <a:bodyPr/>
                    <a:lstStyle/>
                    <a:p>
                      <a:r>
                        <a:rPr lang="en-IN" sz="1400" dirty="0"/>
                        <a:t>Actual Negative</a:t>
                      </a:r>
                    </a:p>
                  </a:txBody>
                  <a:tcPr/>
                </a:tc>
                <a:tc>
                  <a:txBody>
                    <a:bodyPr/>
                    <a:lstStyle/>
                    <a:p>
                      <a:r>
                        <a:rPr lang="en-IN" sz="1400"/>
                        <a:t>False Positive</a:t>
                      </a:r>
                      <a:endParaRPr lang="en-IN" sz="1400" dirty="0"/>
                    </a:p>
                  </a:txBody>
                  <a:tcPr/>
                </a:tc>
                <a:tc>
                  <a:txBody>
                    <a:bodyPr/>
                    <a:lstStyle/>
                    <a:p>
                      <a:r>
                        <a:rPr lang="en-IN" sz="1400" dirty="0"/>
                        <a:t>True Negative</a:t>
                      </a:r>
                    </a:p>
                  </a:txBody>
                  <a:tcPr/>
                </a:tc>
                <a:extLst>
                  <a:ext uri="{0D108BD9-81ED-4DB2-BD59-A6C34878D82A}">
                    <a16:rowId xmlns:a16="http://schemas.microsoft.com/office/drawing/2014/main" val="10002"/>
                  </a:ext>
                </a:extLst>
              </a:tr>
            </a:tbl>
          </a:graphicData>
        </a:graphic>
      </p:graphicFrame>
      <p:pic>
        <p:nvPicPr>
          <p:cNvPr id="548866" name="Picture 2"/>
          <p:cNvPicPr>
            <a:picLocks noChangeAspect="1" noChangeArrowheads="1"/>
          </p:cNvPicPr>
          <p:nvPr/>
        </p:nvPicPr>
        <p:blipFill>
          <a:blip r:embed="rId2" cstate="print"/>
          <a:srcRect/>
          <a:stretch>
            <a:fillRect/>
          </a:stretch>
        </p:blipFill>
        <p:spPr bwMode="auto">
          <a:xfrm>
            <a:off x="2362200" y="3200400"/>
            <a:ext cx="4581525" cy="304800"/>
          </a:xfrm>
          <a:prstGeom prst="rect">
            <a:avLst/>
          </a:prstGeom>
          <a:noFill/>
          <a:ln w="9525">
            <a:noFill/>
            <a:miter lim="800000"/>
            <a:headEnd/>
            <a:tailEnd/>
          </a:ln>
        </p:spPr>
      </p:pic>
      <p:pic>
        <p:nvPicPr>
          <p:cNvPr id="548867" name="Picture 3"/>
          <p:cNvPicPr>
            <a:picLocks noChangeAspect="1" noChangeArrowheads="1"/>
          </p:cNvPicPr>
          <p:nvPr/>
        </p:nvPicPr>
        <p:blipFill>
          <a:blip r:embed="rId3" cstate="print"/>
          <a:srcRect/>
          <a:stretch>
            <a:fillRect/>
          </a:stretch>
        </p:blipFill>
        <p:spPr bwMode="auto">
          <a:xfrm>
            <a:off x="2362200" y="4191000"/>
            <a:ext cx="2343150" cy="247650"/>
          </a:xfrm>
          <a:prstGeom prst="rect">
            <a:avLst/>
          </a:prstGeom>
          <a:noFill/>
          <a:ln w="9525">
            <a:noFill/>
            <a:miter lim="800000"/>
            <a:headEnd/>
            <a:tailEnd/>
          </a:ln>
        </p:spPr>
      </p:pic>
      <p:pic>
        <p:nvPicPr>
          <p:cNvPr id="548868" name="Picture 4"/>
          <p:cNvPicPr>
            <a:picLocks noChangeAspect="1" noChangeArrowheads="1"/>
          </p:cNvPicPr>
          <p:nvPr/>
        </p:nvPicPr>
        <p:blipFill>
          <a:blip r:embed="rId4" cstate="print"/>
          <a:srcRect/>
          <a:stretch>
            <a:fillRect/>
          </a:stretch>
        </p:blipFill>
        <p:spPr bwMode="auto">
          <a:xfrm>
            <a:off x="2314575" y="5715000"/>
            <a:ext cx="2562225" cy="247650"/>
          </a:xfrm>
          <a:prstGeom prst="rect">
            <a:avLst/>
          </a:prstGeom>
          <a:noFill/>
          <a:ln w="9525">
            <a:noFill/>
            <a:miter lim="800000"/>
            <a:headEnd/>
            <a:tailEnd/>
          </a:ln>
        </p:spPr>
      </p:pic>
      <p:pic>
        <p:nvPicPr>
          <p:cNvPr id="548870" name="Picture 6"/>
          <p:cNvPicPr>
            <a:picLocks noChangeAspect="1" noChangeArrowheads="1"/>
          </p:cNvPicPr>
          <p:nvPr/>
        </p:nvPicPr>
        <p:blipFill>
          <a:blip r:embed="rId5" cstate="print"/>
          <a:srcRect/>
          <a:stretch>
            <a:fillRect/>
          </a:stretch>
        </p:blipFill>
        <p:spPr bwMode="auto">
          <a:xfrm>
            <a:off x="2362200" y="4753777"/>
            <a:ext cx="1523999" cy="504023"/>
          </a:xfrm>
          <a:prstGeom prst="rect">
            <a:avLst/>
          </a:prstGeom>
          <a:noFill/>
          <a:ln w="9525">
            <a:noFill/>
            <a:miter lim="800000"/>
            <a:headEnd/>
            <a:tailEnd/>
          </a:ln>
        </p:spPr>
      </p:pic>
      <p:sp>
        <p:nvSpPr>
          <p:cNvPr id="2" name="TextBox 1">
            <a:extLst>
              <a:ext uri="{FF2B5EF4-FFF2-40B4-BE49-F238E27FC236}">
                <a16:creationId xmlns:a16="http://schemas.microsoft.com/office/drawing/2014/main" id="{1E7C3814-4716-428C-BFFD-3A99820663BE}"/>
              </a:ext>
            </a:extLst>
          </p:cNvPr>
          <p:cNvSpPr txBox="1"/>
          <p:nvPr/>
        </p:nvSpPr>
        <p:spPr>
          <a:xfrm>
            <a:off x="521208" y="5982462"/>
            <a:ext cx="8001000" cy="738664"/>
          </a:xfrm>
          <a:prstGeom prst="rect">
            <a:avLst/>
          </a:prstGeom>
          <a:noFill/>
        </p:spPr>
        <p:txBody>
          <a:bodyPr wrap="square" rtlCol="0">
            <a:spAutoFit/>
          </a:bodyPr>
          <a:lstStyle/>
          <a:p>
            <a:r>
              <a:rPr lang="en-US" dirty="0"/>
              <a:t>Ref: </a:t>
            </a:r>
            <a:r>
              <a:rPr lang="en-US" sz="1200" dirty="0">
                <a:hlinkClick r:id="rId6"/>
              </a:rPr>
              <a:t>http://localhost:8888/notebooks/FMTS/classification_metrics-1.ipynb</a:t>
            </a:r>
            <a:endParaRPr lang="en-US" sz="1200" dirty="0"/>
          </a:p>
          <a:p>
            <a:r>
              <a:rPr lang="en-US" sz="1200" dirty="0">
                <a:hlinkClick r:id="rId7"/>
              </a:rPr>
              <a:t>http://localhost:8888/notebooks/FMTS/ROC_AUC.ipynb</a:t>
            </a:r>
            <a:endParaRPr lang="en-US" sz="1200" dirty="0"/>
          </a:p>
          <a:p>
            <a:endParaRPr lang="en-US" sz="1200" dirty="0"/>
          </a:p>
        </p:txBody>
      </p:sp>
    </p:spTree>
    <p:extLst>
      <p:ext uri="{BB962C8B-B14F-4D97-AF65-F5344CB8AC3E}">
        <p14:creationId xmlns:p14="http://schemas.microsoft.com/office/powerpoint/2010/main" val="2663239738"/>
      </p:ext>
    </p:extLst>
  </p:cSld>
  <p:clrMapOvr>
    <a:masterClrMapping/>
  </p:clrMapOvr>
  <p:transition spd="med">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585871"/>
          </a:xfrm>
          <a:prstGeom prst="rect">
            <a:avLst/>
          </a:prstGeom>
          <a:noFill/>
        </p:spPr>
        <p:txBody>
          <a:bodyPr wrap="square" rtlCol="0">
            <a:spAutoFit/>
          </a:bodyPr>
          <a:lstStyle/>
          <a:p>
            <a:pPr marL="342900" indent="-342900"/>
            <a:r>
              <a:rPr lang="en-IN" sz="2400" dirty="0"/>
              <a:t>What is cross validation?</a:t>
            </a:r>
          </a:p>
          <a:p>
            <a:pPr marL="342900" indent="-342900">
              <a:buFont typeface="+mj-lt"/>
              <a:buAutoNum type="alphaLcPeriod"/>
            </a:pPr>
            <a:endParaRPr lang="en-IN" dirty="0"/>
          </a:p>
          <a:p>
            <a:pPr marL="342900" indent="-342900">
              <a:buFont typeface="+mj-lt"/>
              <a:buAutoNum type="arabicPeriod"/>
            </a:pPr>
            <a:r>
              <a:rPr lang="en-US" dirty="0"/>
              <a:t>Cross-validation is a technique to evaluate / validate a machine learning model and estimate its performance on unseen data</a:t>
            </a:r>
          </a:p>
          <a:p>
            <a:pPr marL="342900" indent="-342900">
              <a:buFont typeface="+mj-lt"/>
              <a:buAutoNum type="arabicPeriod"/>
            </a:pPr>
            <a:endParaRPr lang="en-US" dirty="0"/>
          </a:p>
          <a:p>
            <a:pPr marL="342900" indent="-342900">
              <a:buFont typeface="+mj-lt"/>
              <a:buAutoNum type="arabicPeriod"/>
            </a:pPr>
            <a:r>
              <a:rPr lang="en-US" dirty="0"/>
              <a:t>The techniques creates and validates given model multiple times</a:t>
            </a:r>
          </a:p>
          <a:p>
            <a:pPr marL="342900" indent="-342900">
              <a:buFont typeface="+mj-lt"/>
              <a:buAutoNum type="arabicPeriod"/>
            </a:pPr>
            <a:endParaRPr lang="en-US" dirty="0"/>
          </a:p>
          <a:p>
            <a:pPr marL="342900" indent="-342900">
              <a:buFont typeface="+mj-lt"/>
              <a:buAutoNum type="arabicPeriod"/>
            </a:pPr>
            <a:r>
              <a:rPr lang="en-US" dirty="0"/>
              <a:t>The number of times it does so, is dependent on the value selected by the user of the technique. Usually expressed as “K” which is always an integer</a:t>
            </a:r>
          </a:p>
          <a:p>
            <a:pPr marL="342900" indent="-342900">
              <a:buFont typeface="+mj-lt"/>
              <a:buAutoNum type="arabicPeriod"/>
            </a:pPr>
            <a:endParaRPr lang="en-US" dirty="0"/>
          </a:p>
          <a:p>
            <a:pPr marL="342900" indent="-342900">
              <a:buFont typeface="+mj-lt"/>
              <a:buAutoNum type="arabicPeriod"/>
            </a:pPr>
            <a:r>
              <a:rPr lang="en-US" dirty="0"/>
              <a:t>The sequence of steps used is iterated through as many times as K</a:t>
            </a:r>
          </a:p>
          <a:p>
            <a:pPr marL="342900" indent="-342900">
              <a:buFont typeface="+mj-lt"/>
              <a:buAutoNum type="arabicPeriod"/>
            </a:pPr>
            <a:endParaRPr lang="en-US" dirty="0"/>
          </a:p>
          <a:p>
            <a:pPr marL="342900" indent="-342900">
              <a:buFont typeface="+mj-lt"/>
              <a:buAutoNum type="arabicPeriod"/>
            </a:pPr>
            <a:r>
              <a:rPr lang="en-US" dirty="0"/>
              <a:t>The process begins by dividing the original data into K parts / folds using random function</a:t>
            </a:r>
            <a:endParaRPr lang="en-IN" dirty="0"/>
          </a:p>
          <a:p>
            <a:pPr marL="342900" indent="-342900"/>
            <a:endParaRPr lang="en-IN" sz="1600" dirty="0"/>
          </a:p>
        </p:txBody>
      </p:sp>
    </p:spTree>
    <p:extLst>
      <p:ext uri="{BB962C8B-B14F-4D97-AF65-F5344CB8AC3E}">
        <p14:creationId xmlns:p14="http://schemas.microsoft.com/office/powerpoint/2010/main" val="2311797133"/>
      </p:ext>
    </p:extLst>
  </p:cSld>
  <p:clrMapOvr>
    <a:masterClrMapping/>
  </p:clrMapOvr>
  <p:transition spd="med">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228600" y="1294686"/>
            <a:ext cx="8382000" cy="4847994"/>
          </a:xfrm>
          <a:prstGeom prst="rect">
            <a:avLst/>
          </a:prstGeom>
        </p:spPr>
        <p:txBody>
          <a:bodyPr wrap="square">
            <a:spAutoFit/>
          </a:bodyPr>
          <a:lstStyle/>
          <a:p>
            <a:r>
              <a:rPr lang="en-US" dirty="0"/>
              <a:t>Assume model is identifying defaulters. In this binary classification defaulter class is class of interest and labeled as +</a:t>
            </a:r>
            <a:r>
              <a:rPr lang="en-US" dirty="0" err="1"/>
              <a:t>ive</a:t>
            </a:r>
            <a:r>
              <a:rPr lang="en-US" dirty="0"/>
              <a:t> (positive - 1) class, other class is –</a:t>
            </a:r>
            <a:r>
              <a:rPr lang="en-US" dirty="0" err="1"/>
              <a:t>ve</a:t>
            </a:r>
            <a:r>
              <a:rPr lang="en-US" dirty="0"/>
              <a:t>(negative - 0)</a:t>
            </a:r>
          </a:p>
          <a:p>
            <a:endParaRPr lang="en-US" dirty="0"/>
          </a:p>
          <a:p>
            <a:pPr marL="342900" indent="-342900">
              <a:lnSpc>
                <a:spcPct val="150000"/>
              </a:lnSpc>
              <a:buFont typeface="+mj-lt"/>
              <a:buAutoNum type="arabicPeriod"/>
            </a:pPr>
            <a:r>
              <a:rPr lang="en-US" sz="1600" dirty="0"/>
              <a:t>True Positives - cases where the actual class of the data point and the predicted is same. For e.g. a defaulter (1) predicted as defaulter (1)</a:t>
            </a:r>
          </a:p>
          <a:p>
            <a:pPr marL="342900" indent="-342900">
              <a:lnSpc>
                <a:spcPct val="150000"/>
              </a:lnSpc>
              <a:buFont typeface="+mj-lt"/>
              <a:buAutoNum type="arabicPeriod"/>
            </a:pPr>
            <a:r>
              <a:rPr lang="en-US" sz="1600" dirty="0"/>
              <a:t>True Negatives – cases where the actual class was non-defaulter and the prediction also was non-defaulter</a:t>
            </a:r>
          </a:p>
          <a:p>
            <a:pPr marL="342900" indent="-342900">
              <a:lnSpc>
                <a:spcPct val="150000"/>
              </a:lnSpc>
              <a:buFont typeface="+mj-lt"/>
              <a:buAutoNum type="arabicPeriod"/>
            </a:pPr>
            <a:r>
              <a:rPr lang="en-US" sz="1600" dirty="0"/>
              <a:t>False Positives – cases where actual class was negative (0) but predicted as defaulter (1)</a:t>
            </a:r>
          </a:p>
          <a:p>
            <a:pPr marL="342900" indent="-342900">
              <a:lnSpc>
                <a:spcPct val="150000"/>
              </a:lnSpc>
              <a:buFont typeface="+mj-lt"/>
              <a:buAutoNum type="arabicPeriod"/>
            </a:pPr>
            <a:r>
              <a:rPr lang="en-US" sz="1600" dirty="0"/>
              <a:t>False Negatives – cases where the actual class was positive (1) but predicted as non-defaulter (0)</a:t>
            </a:r>
          </a:p>
          <a:p>
            <a:pPr marL="342900" indent="-342900">
              <a:lnSpc>
                <a:spcPct val="150000"/>
              </a:lnSpc>
              <a:buFont typeface="+mj-lt"/>
              <a:buAutoNum type="arabicPeriod"/>
            </a:pPr>
            <a:r>
              <a:rPr lang="en-US" sz="1600" dirty="0"/>
              <a:t>Ideal scenario will be when all positives are predicted as positives and all negatives are predicted as negatives</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3138338605"/>
      </p:ext>
    </p:extLst>
  </p:cSld>
  <p:clrMapOvr>
    <a:masterClrMapping/>
  </p:clrMapOvr>
  <p:transition spd="med">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6670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79681"/>
            <a:ext cx="8382000" cy="5442516"/>
          </a:xfrm>
          <a:prstGeom prst="rect">
            <a:avLst/>
          </a:prstGeom>
        </p:spPr>
        <p:txBody>
          <a:bodyPr wrap="square">
            <a:spAutoFit/>
          </a:bodyPr>
          <a:lstStyle/>
          <a:p>
            <a:pPr marL="342900" indent="-342900">
              <a:lnSpc>
                <a:spcPct val="150000"/>
              </a:lnSpc>
              <a:buFont typeface="+mj-lt"/>
              <a:buAutoNum type="arabicPeriod" startAt="6"/>
            </a:pPr>
            <a:r>
              <a:rPr lang="en-US" dirty="0"/>
              <a:t>In practical world this will never be the case. There will be some false positives and false negatives</a:t>
            </a:r>
          </a:p>
          <a:p>
            <a:pPr marL="342900" indent="-342900">
              <a:lnSpc>
                <a:spcPct val="150000"/>
              </a:lnSpc>
              <a:buFont typeface="+mj-lt"/>
              <a:buAutoNum type="arabicPeriod" startAt="6"/>
            </a:pPr>
            <a:r>
              <a:rPr lang="en-US" dirty="0"/>
              <a:t>Our objective will be to minimize both but the problem is, when we minimize one the other will increase and vice versa!</a:t>
            </a:r>
          </a:p>
          <a:p>
            <a:pPr marL="342900" indent="-342900">
              <a:lnSpc>
                <a:spcPct val="150000"/>
              </a:lnSpc>
              <a:buFont typeface="+mj-lt"/>
              <a:buAutoNum type="arabicPeriod" startAt="6"/>
            </a:pPr>
            <a:r>
              <a:rPr lang="en-US" dirty="0"/>
              <a:t>The problem is in the overlap region in the distributions</a:t>
            </a:r>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endParaRPr lang="en-US" dirty="0"/>
          </a:p>
          <a:p>
            <a:pPr marL="342900" indent="-342900">
              <a:lnSpc>
                <a:spcPct val="150000"/>
              </a:lnSpc>
              <a:buFont typeface="+mj-lt"/>
              <a:buAutoNum type="arabicPeriod" startAt="6"/>
            </a:pPr>
            <a:r>
              <a:rPr lang="en-US" dirty="0"/>
              <a:t>Objective will be to minimize one of the error types, either the false positive or false negative</a:t>
            </a:r>
          </a:p>
          <a:p>
            <a:pPr>
              <a:lnSpc>
                <a:spcPct val="150000"/>
              </a:lnSpc>
            </a:pPr>
            <a:endParaRPr lang="en-US" dirty="0"/>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grpSp>
        <p:nvGrpSpPr>
          <p:cNvPr id="48" name="Group 47">
            <a:extLst>
              <a:ext uri="{FF2B5EF4-FFF2-40B4-BE49-F238E27FC236}">
                <a16:creationId xmlns:a16="http://schemas.microsoft.com/office/drawing/2014/main" id="{A4C70132-7BDD-44D2-B0CF-5FA0E92C2185}"/>
              </a:ext>
            </a:extLst>
          </p:cNvPr>
          <p:cNvGrpSpPr/>
          <p:nvPr/>
        </p:nvGrpSpPr>
        <p:grpSpPr>
          <a:xfrm>
            <a:off x="3048000" y="3388525"/>
            <a:ext cx="3883073" cy="2021675"/>
            <a:chOff x="3048000" y="3388525"/>
            <a:chExt cx="3883073" cy="2021675"/>
          </a:xfrm>
        </p:grpSpPr>
        <p:pic>
          <p:nvPicPr>
            <p:cNvPr id="2" name="Picture 1">
              <a:extLst>
                <a:ext uri="{FF2B5EF4-FFF2-40B4-BE49-F238E27FC236}">
                  <a16:creationId xmlns:a16="http://schemas.microsoft.com/office/drawing/2014/main" id="{CEC6DC1A-E733-44D6-A050-EA13FE6C790F}"/>
                </a:ext>
              </a:extLst>
            </p:cNvPr>
            <p:cNvPicPr>
              <a:picLocks noChangeAspect="1"/>
            </p:cNvPicPr>
            <p:nvPr/>
          </p:nvPicPr>
          <p:blipFill>
            <a:blip r:embed="rId3" cstate="print"/>
            <a:stretch>
              <a:fillRect/>
            </a:stretch>
          </p:blipFill>
          <p:spPr>
            <a:xfrm>
              <a:off x="3048000" y="3675855"/>
              <a:ext cx="2549573" cy="1457345"/>
            </a:xfrm>
            <a:prstGeom prst="rect">
              <a:avLst/>
            </a:prstGeom>
          </p:spPr>
        </p:pic>
        <p:sp>
          <p:nvSpPr>
            <p:cNvPr id="3" name="TextBox 2">
              <a:extLst>
                <a:ext uri="{FF2B5EF4-FFF2-40B4-BE49-F238E27FC236}">
                  <a16:creationId xmlns:a16="http://schemas.microsoft.com/office/drawing/2014/main" id="{59310D4D-0975-4254-A094-DD0B7574DA96}"/>
                </a:ext>
              </a:extLst>
            </p:cNvPr>
            <p:cNvSpPr txBox="1"/>
            <p:nvPr/>
          </p:nvSpPr>
          <p:spPr>
            <a:xfrm>
              <a:off x="3581400" y="5133201"/>
              <a:ext cx="990600" cy="276999"/>
            </a:xfrm>
            <a:prstGeom prst="rect">
              <a:avLst/>
            </a:prstGeom>
            <a:noFill/>
          </p:spPr>
          <p:txBody>
            <a:bodyPr wrap="square" rtlCol="0">
              <a:spAutoFit/>
            </a:bodyPr>
            <a:lstStyle/>
            <a:p>
              <a:r>
                <a:rPr lang="en-US" sz="1200" dirty="0"/>
                <a:t>Attribute x</a:t>
              </a:r>
            </a:p>
          </p:txBody>
        </p:sp>
        <p:sp>
          <p:nvSpPr>
            <p:cNvPr id="7" name="TextBox 6">
              <a:extLst>
                <a:ext uri="{FF2B5EF4-FFF2-40B4-BE49-F238E27FC236}">
                  <a16:creationId xmlns:a16="http://schemas.microsoft.com/office/drawing/2014/main" id="{25918310-C99C-4026-8FD6-C04DED9159D3}"/>
                </a:ext>
              </a:extLst>
            </p:cNvPr>
            <p:cNvSpPr txBox="1"/>
            <p:nvPr/>
          </p:nvSpPr>
          <p:spPr>
            <a:xfrm>
              <a:off x="3086100" y="3914001"/>
              <a:ext cx="990600" cy="276999"/>
            </a:xfrm>
            <a:prstGeom prst="rect">
              <a:avLst/>
            </a:prstGeom>
            <a:noFill/>
          </p:spPr>
          <p:txBody>
            <a:bodyPr wrap="square" rtlCol="0">
              <a:spAutoFit/>
            </a:bodyPr>
            <a:lstStyle/>
            <a:p>
              <a:r>
                <a:rPr lang="en-US" sz="1200" dirty="0"/>
                <a:t>Non-default</a:t>
              </a:r>
            </a:p>
          </p:txBody>
        </p:sp>
        <p:sp>
          <p:nvSpPr>
            <p:cNvPr id="8" name="TextBox 7">
              <a:extLst>
                <a:ext uri="{FF2B5EF4-FFF2-40B4-BE49-F238E27FC236}">
                  <a16:creationId xmlns:a16="http://schemas.microsoft.com/office/drawing/2014/main" id="{0FF85D4C-510D-47A8-8EEF-535A92666059}"/>
                </a:ext>
              </a:extLst>
            </p:cNvPr>
            <p:cNvSpPr txBox="1"/>
            <p:nvPr/>
          </p:nvSpPr>
          <p:spPr>
            <a:xfrm>
              <a:off x="4872109" y="3968663"/>
              <a:ext cx="990600" cy="276999"/>
            </a:xfrm>
            <a:prstGeom prst="rect">
              <a:avLst/>
            </a:prstGeom>
            <a:noFill/>
          </p:spPr>
          <p:txBody>
            <a:bodyPr wrap="square" rtlCol="0">
              <a:spAutoFit/>
            </a:bodyPr>
            <a:lstStyle/>
            <a:p>
              <a:r>
                <a:rPr lang="en-US" sz="1200" dirty="0"/>
                <a:t>Default</a:t>
              </a:r>
            </a:p>
          </p:txBody>
        </p:sp>
        <p:sp>
          <p:nvSpPr>
            <p:cNvPr id="9" name="Oval 8">
              <a:extLst>
                <a:ext uri="{FF2B5EF4-FFF2-40B4-BE49-F238E27FC236}">
                  <a16:creationId xmlns:a16="http://schemas.microsoft.com/office/drawing/2014/main" id="{A70193A6-4DE4-4F82-B688-11AF0C3A01B5}"/>
                </a:ext>
              </a:extLst>
            </p:cNvPr>
            <p:cNvSpPr/>
            <p:nvPr/>
          </p:nvSpPr>
          <p:spPr>
            <a:xfrm>
              <a:off x="424811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8C69A5-D813-49DD-929B-A7ACC68CC227}"/>
                </a:ext>
              </a:extLst>
            </p:cNvPr>
            <p:cNvSpPr/>
            <p:nvPr/>
          </p:nvSpPr>
          <p:spPr>
            <a:xfrm>
              <a:off x="4520184" y="403497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3BED545-63C6-40BE-A444-9E1F308C7EBB}"/>
                </a:ext>
              </a:extLst>
            </p:cNvPr>
            <p:cNvSpPr/>
            <p:nvPr/>
          </p:nvSpPr>
          <p:spPr>
            <a:xfrm>
              <a:off x="4482084" y="4810360"/>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5638510-5DB2-49FE-B804-E0AD6FDDC232}"/>
                </a:ext>
              </a:extLst>
            </p:cNvPr>
            <p:cNvSpPr/>
            <p:nvPr/>
          </p:nvSpPr>
          <p:spPr>
            <a:xfrm>
              <a:off x="42672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F721BAD-9F23-4F65-A199-A56B72BE477A}"/>
                </a:ext>
              </a:extLst>
            </p:cNvPr>
            <p:cNvSpPr/>
            <p:nvPr/>
          </p:nvSpPr>
          <p:spPr>
            <a:xfrm>
              <a:off x="41148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2FC08DA-551A-4A8E-92F3-2EE7404CD231}"/>
                </a:ext>
              </a:extLst>
            </p:cNvPr>
            <p:cNvSpPr/>
            <p:nvPr/>
          </p:nvSpPr>
          <p:spPr>
            <a:xfrm>
              <a:off x="4038600" y="42950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0383FB1-BBC0-4E89-8697-60A7AC840AEA}"/>
                </a:ext>
              </a:extLst>
            </p:cNvPr>
            <p:cNvSpPr/>
            <p:nvPr/>
          </p:nvSpPr>
          <p:spPr>
            <a:xfrm>
              <a:off x="4038600" y="40664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CF6764B-685C-46EF-A24D-BB16294D78C1}"/>
                </a:ext>
              </a:extLst>
            </p:cNvPr>
            <p:cNvSpPr/>
            <p:nvPr/>
          </p:nvSpPr>
          <p:spPr>
            <a:xfrm>
              <a:off x="3886200" y="4218801"/>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44F2E1-74F9-42DF-A542-E6732AB01F0A}"/>
                </a:ext>
              </a:extLst>
            </p:cNvPr>
            <p:cNvSpPr/>
            <p:nvPr/>
          </p:nvSpPr>
          <p:spPr>
            <a:xfrm>
              <a:off x="3886200" y="4411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21E7EB0-DADE-4418-AB84-88FFCD273003}"/>
                </a:ext>
              </a:extLst>
            </p:cNvPr>
            <p:cNvSpPr/>
            <p:nvPr/>
          </p:nvSpPr>
          <p:spPr>
            <a:xfrm>
              <a:off x="3810000" y="45640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E2F476E-BA97-4A9D-93D1-372C6265E06C}"/>
                </a:ext>
              </a:extLst>
            </p:cNvPr>
            <p:cNvSpPr/>
            <p:nvPr/>
          </p:nvSpPr>
          <p:spPr>
            <a:xfrm>
              <a:off x="3657600" y="47164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A71715-2934-4851-8FEB-63430D2326AF}"/>
                </a:ext>
              </a:extLst>
            </p:cNvPr>
            <p:cNvSpPr/>
            <p:nvPr/>
          </p:nvSpPr>
          <p:spPr>
            <a:xfrm>
              <a:off x="3962400" y="44878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12F3C2-21E2-48B3-840F-23A608689912}"/>
                </a:ext>
              </a:extLst>
            </p:cNvPr>
            <p:cNvSpPr/>
            <p:nvPr/>
          </p:nvSpPr>
          <p:spPr>
            <a:xfrm>
              <a:off x="4038600" y="4792676"/>
              <a:ext cx="76200" cy="111925"/>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642C8FB-9ACC-4BF2-8525-4810D086C24E}"/>
                </a:ext>
              </a:extLst>
            </p:cNvPr>
            <p:cNvSpPr/>
            <p:nvPr/>
          </p:nvSpPr>
          <p:spPr>
            <a:xfrm>
              <a:off x="4726646" y="44799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9CC1B14-F2EB-40B2-BB77-865D0A8F1908}"/>
                </a:ext>
              </a:extLst>
            </p:cNvPr>
            <p:cNvSpPr/>
            <p:nvPr/>
          </p:nvSpPr>
          <p:spPr>
            <a:xfrm>
              <a:off x="4501896" y="429975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8418358-9E22-4AD7-A27B-3D3924EB2088}"/>
                </a:ext>
              </a:extLst>
            </p:cNvPr>
            <p:cNvSpPr/>
            <p:nvPr/>
          </p:nvSpPr>
          <p:spPr>
            <a:xfrm>
              <a:off x="4608556" y="442416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C400E1-CC80-4D0D-B79A-2C081EE96AD3}"/>
                </a:ext>
              </a:extLst>
            </p:cNvPr>
            <p:cNvSpPr/>
            <p:nvPr/>
          </p:nvSpPr>
          <p:spPr>
            <a:xfrm>
              <a:off x="4262227" y="4396188"/>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1C0F97A-EAB0-475C-953D-F8310F125DD2}"/>
                </a:ext>
              </a:extLst>
            </p:cNvPr>
            <p:cNvSpPr/>
            <p:nvPr/>
          </p:nvSpPr>
          <p:spPr>
            <a:xfrm>
              <a:off x="3899916" y="4853805"/>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4A9884E-849E-4D18-93DB-4FA58BE7E5B0}"/>
                </a:ext>
              </a:extLst>
            </p:cNvPr>
            <p:cNvSpPr/>
            <p:nvPr/>
          </p:nvSpPr>
          <p:spPr>
            <a:xfrm>
              <a:off x="4443984" y="4639672"/>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A0AF63-43AA-4B1E-8CC8-1000D8DD3690}"/>
                </a:ext>
              </a:extLst>
            </p:cNvPr>
            <p:cNvSpPr/>
            <p:nvPr/>
          </p:nvSpPr>
          <p:spPr>
            <a:xfrm>
              <a:off x="4879046" y="46323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4F33A37-25FD-4B64-86ED-766BA784F21D}"/>
                </a:ext>
              </a:extLst>
            </p:cNvPr>
            <p:cNvSpPr/>
            <p:nvPr/>
          </p:nvSpPr>
          <p:spPr>
            <a:xfrm>
              <a:off x="4876800" y="4784783"/>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BC8DC48-6A3F-4C38-BD3E-0E0531D3EC62}"/>
                </a:ext>
              </a:extLst>
            </p:cNvPr>
            <p:cNvSpPr/>
            <p:nvPr/>
          </p:nvSpPr>
          <p:spPr>
            <a:xfrm>
              <a:off x="4724400" y="46760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7E9FFB5-9C37-48F8-88DA-13408819AB61}"/>
                </a:ext>
              </a:extLst>
            </p:cNvPr>
            <p:cNvSpPr/>
            <p:nvPr/>
          </p:nvSpPr>
          <p:spPr>
            <a:xfrm>
              <a:off x="4572000" y="45998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A20790F-92F4-4CDE-8EDE-A6395D2E87AA}"/>
                </a:ext>
              </a:extLst>
            </p:cNvPr>
            <p:cNvSpPr/>
            <p:nvPr/>
          </p:nvSpPr>
          <p:spPr>
            <a:xfrm>
              <a:off x="4572000" y="41830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916A1F4-BFA9-42BD-8EAD-C7BF1659EBDC}"/>
                </a:ext>
              </a:extLst>
            </p:cNvPr>
            <p:cNvSpPr/>
            <p:nvPr/>
          </p:nvSpPr>
          <p:spPr>
            <a:xfrm>
              <a:off x="4419600" y="4142601"/>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ED0FADF-ECA7-460C-A436-F0DB19491679}"/>
                </a:ext>
              </a:extLst>
            </p:cNvPr>
            <p:cNvSpPr/>
            <p:nvPr/>
          </p:nvSpPr>
          <p:spPr>
            <a:xfrm>
              <a:off x="4495800" y="4487876"/>
              <a:ext cx="76200" cy="111925"/>
            </a:xfrm>
            <a:prstGeom prst="ellipse">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1C6D6B5-8DAD-4534-A012-591BFF2A3F5F}"/>
                </a:ext>
              </a:extLst>
            </p:cNvPr>
            <p:cNvSpPr/>
            <p:nvPr/>
          </p:nvSpPr>
          <p:spPr>
            <a:xfrm>
              <a:off x="3956304" y="4383875"/>
              <a:ext cx="615696" cy="749326"/>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68112EA4-122D-4C11-BBA6-7DC772BE3F9D}"/>
                </a:ext>
              </a:extLst>
            </p:cNvPr>
            <p:cNvCxnSpPr>
              <a:cxnSpLocks/>
              <a:stCxn id="27" idx="4"/>
            </p:cNvCxnSpPr>
            <p:nvPr/>
          </p:nvCxnSpPr>
          <p:spPr>
            <a:xfrm flipV="1">
              <a:off x="4482084" y="4383875"/>
              <a:ext cx="1380625" cy="3677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1C8ECFB6-9457-4D2F-858B-6001EBB67A9F}"/>
                </a:ext>
              </a:extLst>
            </p:cNvPr>
            <p:cNvSpPr txBox="1"/>
            <p:nvPr/>
          </p:nvSpPr>
          <p:spPr>
            <a:xfrm>
              <a:off x="5788073" y="4197096"/>
              <a:ext cx="1143000" cy="461665"/>
            </a:xfrm>
            <a:prstGeom prst="rect">
              <a:avLst/>
            </a:prstGeom>
            <a:noFill/>
          </p:spPr>
          <p:txBody>
            <a:bodyPr wrap="square" rtlCol="0">
              <a:spAutoFit/>
            </a:bodyPr>
            <a:lstStyle/>
            <a:p>
              <a:r>
                <a:rPr lang="en-US" sz="1200" dirty="0"/>
                <a:t>Problem region</a:t>
              </a:r>
            </a:p>
          </p:txBody>
        </p:sp>
        <p:cxnSp>
          <p:nvCxnSpPr>
            <p:cNvPr id="42" name="Straight Connector 41">
              <a:extLst>
                <a:ext uri="{FF2B5EF4-FFF2-40B4-BE49-F238E27FC236}">
                  <a16:creationId xmlns:a16="http://schemas.microsoft.com/office/drawing/2014/main" id="{F4C77D39-1823-46CC-AFA0-8C2286431314}"/>
                </a:ext>
              </a:extLst>
            </p:cNvPr>
            <p:cNvCxnSpPr>
              <a:cxnSpLocks/>
            </p:cNvCxnSpPr>
            <p:nvPr/>
          </p:nvCxnSpPr>
          <p:spPr>
            <a:xfrm flipH="1">
              <a:off x="4293108" y="3672671"/>
              <a:ext cx="20634" cy="1356529"/>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814443C0-51B9-4357-8F38-5B444E79F67D}"/>
                </a:ext>
              </a:extLst>
            </p:cNvPr>
            <p:cNvSpPr txBox="1"/>
            <p:nvPr/>
          </p:nvSpPr>
          <p:spPr>
            <a:xfrm>
              <a:off x="3864062" y="3388525"/>
              <a:ext cx="1356281" cy="307777"/>
            </a:xfrm>
            <a:prstGeom prst="rect">
              <a:avLst/>
            </a:prstGeom>
            <a:noFill/>
          </p:spPr>
          <p:txBody>
            <a:bodyPr wrap="square" rtlCol="0">
              <a:spAutoFit/>
            </a:bodyPr>
            <a:lstStyle/>
            <a:p>
              <a:r>
                <a:rPr lang="en-US" sz="1400" dirty="0"/>
                <a:t>Threshold</a:t>
              </a:r>
            </a:p>
          </p:txBody>
        </p:sp>
      </p:grpSp>
    </p:spTree>
    <p:extLst>
      <p:ext uri="{BB962C8B-B14F-4D97-AF65-F5344CB8AC3E}">
        <p14:creationId xmlns:p14="http://schemas.microsoft.com/office/powerpoint/2010/main" val="2959328136"/>
      </p:ext>
    </p:extLst>
  </p:cSld>
  <p:clrMapOvr>
    <a:masterClrMapping/>
  </p:clrMapOvr>
  <p:transition spd="med">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86884"/>
            <a:ext cx="8382000" cy="5027017"/>
          </a:xfrm>
          <a:prstGeom prst="rect">
            <a:avLst/>
          </a:prstGeom>
        </p:spPr>
        <p:txBody>
          <a:bodyPr wrap="square">
            <a:spAutoFit/>
          </a:bodyPr>
          <a:lstStyle/>
          <a:p>
            <a:pPr marL="342900" indent="-342900">
              <a:lnSpc>
                <a:spcPct val="150000"/>
              </a:lnSpc>
              <a:buFont typeface="+mj-lt"/>
              <a:buAutoNum type="arabicPeriod" startAt="10"/>
            </a:pPr>
            <a:r>
              <a:rPr lang="en-US" dirty="0"/>
              <a:t>Minimize false negatives -  if predicting a positive case as negative is going to be more detrimental for e.g. predicting a cancer patient (positive) as non-cancer (negative)</a:t>
            </a:r>
          </a:p>
          <a:p>
            <a:pPr marL="342900" indent="-342900">
              <a:lnSpc>
                <a:spcPct val="150000"/>
              </a:lnSpc>
              <a:buFont typeface="+mj-lt"/>
              <a:buAutoNum type="arabicPeriod" startAt="10"/>
            </a:pPr>
            <a:r>
              <a:rPr lang="en-US" dirty="0"/>
              <a:t>Minimize false positives – if predicting a negative as positive is going to be more detrimental for e.g. predicting a boss’s mail as spam! </a:t>
            </a:r>
          </a:p>
          <a:p>
            <a:pPr marL="342900" indent="-342900">
              <a:lnSpc>
                <a:spcPct val="150000"/>
              </a:lnSpc>
              <a:buFont typeface="+mj-lt"/>
              <a:buAutoNum type="arabicPeriod" startAt="10"/>
            </a:pPr>
            <a:r>
              <a:rPr lang="en-US" dirty="0"/>
              <a:t>Accuracy – over all correct predictions from all the classes to total number of cases. Should rely on this metrics only when all classes are equally represented. Not reliable if class representation is lopsided as algorithms are biased towards over represented class </a:t>
            </a:r>
          </a:p>
          <a:p>
            <a:pPr marL="342900" indent="-342900">
              <a:lnSpc>
                <a:spcPct val="150000"/>
              </a:lnSpc>
              <a:buFont typeface="+mj-lt"/>
              <a:buAutoNum type="arabicPeriod" startAt="10"/>
            </a:pPr>
            <a:r>
              <a:rPr lang="en-US" dirty="0"/>
              <a:t>Precision -  TP/ TP+ FP. When we focus on minimizing false negatives, TP will increase but along with it FP will also increase. How much increase in TP starts hurting (due to increase in FP) ?</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2144222151"/>
      </p:ext>
    </p:extLst>
  </p:cSld>
  <p:clrMapOvr>
    <a:masterClrMapping/>
  </p:clrMapOvr>
  <p:transition spd="med">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3EF48-1E4A-49CA-B0CC-83491BB138BD}"/>
              </a:ext>
            </a:extLst>
          </p:cNvPr>
          <p:cNvSpPr txBox="1"/>
          <p:nvPr/>
        </p:nvSpPr>
        <p:spPr>
          <a:xfrm>
            <a:off x="228600" y="2590800"/>
            <a:ext cx="8382000" cy="416011"/>
          </a:xfrm>
          <a:prstGeom prst="rect">
            <a:avLst/>
          </a:prstGeom>
          <a:noFill/>
        </p:spPr>
        <p:txBody>
          <a:bodyPr wrap="square" rtlCol="0">
            <a:spAutoFit/>
          </a:bodyPr>
          <a:lstStyle/>
          <a:p>
            <a:pPr marL="342900" indent="-342900">
              <a:lnSpc>
                <a:spcPct val="150000"/>
              </a:lnSpc>
              <a:buAutoNum type="arabicPeriod"/>
            </a:pPr>
            <a:endParaRPr lang="en-US" sz="1600" dirty="0"/>
          </a:p>
        </p:txBody>
      </p:sp>
      <p:sp>
        <p:nvSpPr>
          <p:cNvPr id="6" name="Rectangle 5">
            <a:extLst>
              <a:ext uri="{FF2B5EF4-FFF2-40B4-BE49-F238E27FC236}">
                <a16:creationId xmlns:a16="http://schemas.microsoft.com/office/drawing/2014/main" id="{9349FBD0-5A5E-4F51-8DA1-3CF6A5DD5961}"/>
              </a:ext>
            </a:extLst>
          </p:cNvPr>
          <p:cNvSpPr/>
          <p:nvPr/>
        </p:nvSpPr>
        <p:spPr>
          <a:xfrm>
            <a:off x="533400" y="1186884"/>
            <a:ext cx="8382000" cy="2534027"/>
          </a:xfrm>
          <a:prstGeom prst="rect">
            <a:avLst/>
          </a:prstGeom>
        </p:spPr>
        <p:txBody>
          <a:bodyPr wrap="square">
            <a:spAutoFit/>
          </a:bodyPr>
          <a:lstStyle/>
          <a:p>
            <a:pPr marL="342900" indent="-342900">
              <a:lnSpc>
                <a:spcPct val="150000"/>
              </a:lnSpc>
              <a:buFont typeface="+mj-lt"/>
              <a:buAutoNum type="arabicPeriod" startAt="14"/>
            </a:pPr>
            <a:r>
              <a:rPr lang="en-US" dirty="0"/>
              <a:t>Recall – TP / TP + FN :  when we reduce FN to increase TP, how much we gain ?  Recall and precision will oppose each other. We want recall to be as close to 1 as possible without precision being too bad</a:t>
            </a:r>
          </a:p>
          <a:p>
            <a:pPr marL="342900" indent="-342900">
              <a:lnSpc>
                <a:spcPct val="150000"/>
              </a:lnSpc>
              <a:buFont typeface="+mj-lt"/>
              <a:buAutoNum type="arabicPeriod" startAt="14"/>
            </a:pPr>
            <a:endParaRPr lang="en-US" dirty="0"/>
          </a:p>
          <a:p>
            <a:pPr marL="342900" indent="-342900">
              <a:lnSpc>
                <a:spcPct val="150000"/>
              </a:lnSpc>
              <a:buFont typeface="+mj-lt"/>
              <a:buAutoNum type="arabicPeriod" startAt="14"/>
            </a:pPr>
            <a:r>
              <a:rPr lang="en-US" dirty="0"/>
              <a:t>To compare models, we use ROC AUC that gives us the optimal combination of these metrics</a:t>
            </a:r>
          </a:p>
        </p:txBody>
      </p:sp>
      <p:sp>
        <p:nvSpPr>
          <p:cNvPr id="4" name="Title 2">
            <a:extLst>
              <a:ext uri="{FF2B5EF4-FFF2-40B4-BE49-F238E27FC236}">
                <a16:creationId xmlns:a16="http://schemas.microsoft.com/office/drawing/2014/main" id="{ED0D270A-AD0D-4977-9264-A67F215AFBFB}"/>
              </a:ext>
            </a:extLst>
          </p:cNvPr>
          <p:cNvSpPr txBox="1">
            <a:spLocks/>
          </p:cNvSpPr>
          <p:nvPr/>
        </p:nvSpPr>
        <p:spPr>
          <a:xfrm>
            <a:off x="188682" y="76200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b="1" u="sng" kern="0">
                <a:solidFill>
                  <a:sysClr val="windowText" lastClr="000000"/>
                </a:solidFill>
              </a:rPr>
              <a:t>Model performance measures </a:t>
            </a:r>
            <a:endParaRPr lang="en-IN" b="1" u="sng" kern="0" dirty="0">
              <a:solidFill>
                <a:sysClr val="windowText" lastClr="000000"/>
              </a:solidFill>
            </a:endParaRPr>
          </a:p>
        </p:txBody>
      </p:sp>
    </p:spTree>
    <p:extLst>
      <p:ext uri="{BB962C8B-B14F-4D97-AF65-F5344CB8AC3E}">
        <p14:creationId xmlns:p14="http://schemas.microsoft.com/office/powerpoint/2010/main" val="3448758126"/>
      </p:ext>
    </p:extLst>
  </p:cSld>
  <p:clrMapOvr>
    <a:masterClrMapping/>
  </p:clrMapOvr>
  <p:transition spd="med">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4818" name="Picture 2"/>
          <p:cNvPicPr>
            <a:picLocks noChangeAspect="1" noChangeArrowheads="1"/>
          </p:cNvPicPr>
          <p:nvPr/>
        </p:nvPicPr>
        <p:blipFill>
          <a:blip r:embed="rId2" cstate="print"/>
          <a:srcRect/>
          <a:stretch>
            <a:fillRect/>
          </a:stretch>
        </p:blipFill>
        <p:spPr bwMode="auto">
          <a:xfrm>
            <a:off x="5673433" y="1066800"/>
            <a:ext cx="2868562" cy="2514600"/>
          </a:xfrm>
          <a:prstGeom prst="rect">
            <a:avLst/>
          </a:prstGeom>
          <a:noFill/>
          <a:ln w="9525">
            <a:noFill/>
            <a:miter lim="800000"/>
            <a:headEnd/>
            <a:tailEnd/>
          </a:ln>
        </p:spPr>
      </p:pic>
      <p:sp>
        <p:nvSpPr>
          <p:cNvPr id="4" name="Rectangle 3"/>
          <p:cNvSpPr txBox="1">
            <a:spLocks noChangeArrowheads="1"/>
          </p:cNvSpPr>
          <p:nvPr/>
        </p:nvSpPr>
        <p:spPr>
          <a:xfrm>
            <a:off x="203196" y="1066800"/>
            <a:ext cx="5401632" cy="4013406"/>
          </a:xfrm>
          <a:prstGeom prst="rect">
            <a:avLst/>
          </a:prstGeom>
          <a:noFill/>
        </p:spPr>
        <p:txBody>
          <a:bodyPr wrap="square">
            <a:spAutoFit/>
          </a:bodyPr>
          <a:lstStyle/>
          <a:p>
            <a:pPr marL="911225" lvl="1" indent="-400050" defTabSz="457200" fontAlgn="auto">
              <a:spcBef>
                <a:spcPct val="20000"/>
              </a:spcBef>
              <a:spcAft>
                <a:spcPts val="0"/>
              </a:spcAft>
              <a:buFont typeface="+mj-lt"/>
              <a:buAutoNum type="alphaLcPeriod"/>
            </a:pPr>
            <a:endParaRPr lang="en-IN" sz="1400" dirty="0"/>
          </a:p>
          <a:p>
            <a:pPr marL="53975" defTabSz="457200" fontAlgn="auto">
              <a:spcBef>
                <a:spcPct val="20000"/>
              </a:spcBef>
              <a:spcAft>
                <a:spcPts val="0"/>
              </a:spcAft>
            </a:pPr>
            <a:r>
              <a:rPr lang="en-IN" sz="1400" dirty="0"/>
              <a:t>A technique for visualizing classifier performance  </a:t>
            </a:r>
          </a:p>
          <a:p>
            <a:pPr marL="911225" lvl="1" indent="-400050" defTabSz="457200" fontAlgn="auto">
              <a:spcBef>
                <a:spcPct val="20000"/>
              </a:spcBef>
              <a:spcAft>
                <a:spcPts val="0"/>
              </a:spcAft>
              <a:buFont typeface="+mj-lt"/>
              <a:buAutoNum type="alphaLcPeriod"/>
            </a:pPr>
            <a:r>
              <a:rPr lang="en-IN" sz="1400" dirty="0"/>
              <a:t>It is a graph between TP rate and FP rates</a:t>
            </a:r>
          </a:p>
          <a:p>
            <a:pPr marL="1368425" lvl="2" indent="-400050" defTabSz="457200" fontAlgn="auto">
              <a:spcBef>
                <a:spcPct val="20000"/>
              </a:spcBef>
              <a:spcAft>
                <a:spcPts val="0"/>
              </a:spcAft>
              <a:buFont typeface="+mj-lt"/>
              <a:buAutoNum type="romanUcPeriod"/>
            </a:pPr>
            <a:r>
              <a:rPr lang="en-IN" sz="1400" dirty="0"/>
              <a:t>TP rate =  TP / total positive</a:t>
            </a:r>
          </a:p>
          <a:p>
            <a:pPr marL="1368425" lvl="2" indent="-400050" defTabSz="457200" fontAlgn="auto">
              <a:spcBef>
                <a:spcPct val="20000"/>
              </a:spcBef>
              <a:spcAft>
                <a:spcPts val="0"/>
              </a:spcAft>
              <a:buFont typeface="+mj-lt"/>
              <a:buAutoNum type="romanUcPeriod"/>
            </a:pPr>
            <a:r>
              <a:rPr lang="en-IN" sz="1400" dirty="0"/>
              <a:t>FP  rate = FP / total negative</a:t>
            </a:r>
          </a:p>
          <a:p>
            <a:pPr marL="854075" lvl="1" indent="-342900" defTabSz="457200" fontAlgn="auto">
              <a:spcBef>
                <a:spcPct val="20000"/>
              </a:spcBef>
              <a:spcAft>
                <a:spcPts val="0"/>
              </a:spcAft>
              <a:buFont typeface="+mj-lt"/>
              <a:buAutoNum type="alphaLcPeriod"/>
            </a:pPr>
            <a:r>
              <a:rPr lang="en-IN" sz="1400" dirty="0"/>
              <a:t>ROC graph is a trade off between benefits (TP) and costs (FP)</a:t>
            </a:r>
          </a:p>
          <a:p>
            <a:pPr marL="854075" lvl="1" indent="-342900" defTabSz="457200" fontAlgn="auto">
              <a:spcBef>
                <a:spcPct val="20000"/>
              </a:spcBef>
              <a:spcAft>
                <a:spcPts val="0"/>
              </a:spcAft>
              <a:buFont typeface="+mj-lt"/>
              <a:buAutoNum type="alphaLcPeriod"/>
            </a:pPr>
            <a:r>
              <a:rPr lang="en-IN" sz="1400" dirty="0"/>
              <a:t>The point (0,1) represents perfect classified (e.g. D)</a:t>
            </a:r>
          </a:p>
          <a:p>
            <a:pPr marL="1368425" lvl="2" indent="-400050" defTabSz="457200" fontAlgn="auto">
              <a:spcBef>
                <a:spcPct val="20000"/>
              </a:spcBef>
              <a:spcAft>
                <a:spcPts val="0"/>
              </a:spcAft>
              <a:buFont typeface="+mj-lt"/>
              <a:buAutoNum type="romanUcPeriod"/>
            </a:pPr>
            <a:r>
              <a:rPr lang="en-IN" sz="1400" dirty="0"/>
              <a:t>TP = 1 and FP = 0</a:t>
            </a:r>
          </a:p>
          <a:p>
            <a:pPr marL="1368425" lvl="2" indent="-400050" defTabSz="457200" fontAlgn="auto">
              <a:spcBef>
                <a:spcPct val="20000"/>
              </a:spcBef>
              <a:spcAft>
                <a:spcPts val="0"/>
              </a:spcAft>
              <a:buFont typeface="+mj-lt"/>
              <a:buAutoNum type="romanUcPeriod"/>
            </a:pPr>
            <a:endParaRPr lang="en-IN" sz="1400" dirty="0"/>
          </a:p>
          <a:p>
            <a:pPr marL="911225" lvl="1" indent="-400050" defTabSz="457200" fontAlgn="auto">
              <a:spcBef>
                <a:spcPct val="20000"/>
              </a:spcBef>
              <a:spcAft>
                <a:spcPts val="0"/>
              </a:spcAft>
              <a:buFont typeface="+mj-lt"/>
              <a:buAutoNum type="alphaLcPeriod"/>
            </a:pPr>
            <a:r>
              <a:rPr lang="en-IN" sz="1400" dirty="0"/>
              <a:t>Classifiers very close to Y axis and lower (nearer to x axis) are conservative models and strict in classifying positives (low TP rate)</a:t>
            </a:r>
          </a:p>
          <a:p>
            <a:pPr marL="911225" lvl="1" indent="-400050" defTabSz="457200" fontAlgn="auto">
              <a:spcBef>
                <a:spcPct val="20000"/>
              </a:spcBef>
              <a:spcAft>
                <a:spcPts val="0"/>
              </a:spcAft>
              <a:buFont typeface="+mj-lt"/>
              <a:buAutoNum type="alphaLcPeriod"/>
            </a:pPr>
            <a:endParaRPr lang="en-IN" sz="1400" dirty="0"/>
          </a:p>
          <a:p>
            <a:pPr marL="911225" lvl="1" indent="-400050" defTabSz="457200" fontAlgn="auto">
              <a:spcBef>
                <a:spcPct val="20000"/>
              </a:spcBef>
              <a:spcAft>
                <a:spcPts val="0"/>
              </a:spcAft>
              <a:buFont typeface="+mj-lt"/>
              <a:buAutoNum type="alphaLcPeriod"/>
            </a:pPr>
            <a:r>
              <a:rPr lang="en-IN" sz="1400" dirty="0"/>
              <a:t>Classifiers on top right are liberal in classifying positives hence higher TP rate and FP rate </a:t>
            </a:r>
          </a:p>
        </p:txBody>
      </p:sp>
      <p:pic>
        <p:nvPicPr>
          <p:cNvPr id="1314819" name="Picture 3"/>
          <p:cNvPicPr>
            <a:picLocks noChangeAspect="1" noChangeArrowheads="1"/>
          </p:cNvPicPr>
          <p:nvPr/>
        </p:nvPicPr>
        <p:blipFill>
          <a:blip r:embed="rId3" cstate="print"/>
          <a:srcRect/>
          <a:stretch>
            <a:fillRect/>
          </a:stretch>
        </p:blipFill>
        <p:spPr bwMode="auto">
          <a:xfrm>
            <a:off x="6408395" y="3886200"/>
            <a:ext cx="2202205" cy="2133600"/>
          </a:xfrm>
          <a:prstGeom prst="rect">
            <a:avLst/>
          </a:prstGeom>
          <a:noFill/>
          <a:ln w="9525">
            <a:noFill/>
            <a:miter lim="800000"/>
            <a:headEnd/>
            <a:tailEnd/>
          </a:ln>
        </p:spPr>
      </p:pic>
      <p:sp>
        <p:nvSpPr>
          <p:cNvPr id="6" name="Title 2">
            <a:extLst>
              <a:ext uri="{FF2B5EF4-FFF2-40B4-BE49-F238E27FC236}">
                <a16:creationId xmlns:a16="http://schemas.microsoft.com/office/drawing/2014/main" id="{F8282581-D7A4-49F9-8617-996E8ECBA0A2}"/>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defTabSz="457200" fontAlgn="auto">
              <a:spcBef>
                <a:spcPts val="0"/>
              </a:spcBef>
              <a:spcAft>
                <a:spcPts val="0"/>
              </a:spcAft>
            </a:pPr>
            <a:r>
              <a:rPr lang="en-IN" u="sng" kern="0" dirty="0">
                <a:solidFill>
                  <a:sysClr val="windowText" lastClr="000000"/>
                </a:solidFill>
              </a:rPr>
              <a:t>Receiver Operating Characteristics (ROC) Curve</a:t>
            </a:r>
          </a:p>
        </p:txBody>
      </p:sp>
      <p:sp>
        <p:nvSpPr>
          <p:cNvPr id="2" name="TextBox 1">
            <a:extLst>
              <a:ext uri="{FF2B5EF4-FFF2-40B4-BE49-F238E27FC236}">
                <a16:creationId xmlns:a16="http://schemas.microsoft.com/office/drawing/2014/main" id="{FA3D7CF6-E358-4A6E-BD31-AA25F93639AD}"/>
              </a:ext>
            </a:extLst>
          </p:cNvPr>
          <p:cNvSpPr txBox="1"/>
          <p:nvPr/>
        </p:nvSpPr>
        <p:spPr>
          <a:xfrm>
            <a:off x="838200" y="5486400"/>
            <a:ext cx="3733800" cy="523220"/>
          </a:xfrm>
          <a:prstGeom prst="rect">
            <a:avLst/>
          </a:prstGeom>
          <a:noFill/>
        </p:spPr>
        <p:txBody>
          <a:bodyPr wrap="square" rtlCol="0">
            <a:spAutoFit/>
          </a:bodyPr>
          <a:lstStyle/>
          <a:p>
            <a:r>
              <a:rPr lang="en-US" sz="1400" b="1" dirty="0" err="1"/>
              <a:t>Ref</a:t>
            </a:r>
            <a:r>
              <a:rPr lang="en-US" sz="1400" dirty="0" err="1"/>
              <a:t>:ROC_AUC.ipynb</a:t>
            </a:r>
            <a:r>
              <a:rPr lang="en-US" sz="1400" dirty="0"/>
              <a:t> , </a:t>
            </a:r>
            <a:r>
              <a:rPr lang="en-US" sz="1400" dirty="0" err="1"/>
              <a:t>ROC_Threshold_Management.ipynb</a:t>
            </a:r>
            <a:endParaRPr lang="en-US" sz="1400" dirty="0"/>
          </a:p>
        </p:txBody>
      </p:sp>
    </p:spTree>
    <p:extLst>
      <p:ext uri="{BB962C8B-B14F-4D97-AF65-F5344CB8AC3E}">
        <p14:creationId xmlns:p14="http://schemas.microsoft.com/office/powerpoint/2010/main" val="1050242005"/>
      </p:ext>
    </p:extLst>
  </p:cSld>
  <p:clrMapOvr>
    <a:masterClrMapping/>
  </p:clrMapOvr>
  <p:transition spd="med">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9600" y="2895600"/>
            <a:ext cx="7696200" cy="461665"/>
          </a:xfrm>
          <a:prstGeom prst="rect">
            <a:avLst/>
          </a:prstGeom>
          <a:noFill/>
        </p:spPr>
        <p:txBody>
          <a:bodyPr wrap="square" rtlCol="0">
            <a:spAutoFit/>
          </a:bodyPr>
          <a:lstStyle/>
          <a:p>
            <a:pPr marL="342900" indent="-342900" algn="ctr"/>
            <a:r>
              <a:rPr lang="en-IN" sz="2400" b="1" dirty="0"/>
              <a:t>Accuracy &amp; Generalizability</a:t>
            </a:r>
          </a:p>
        </p:txBody>
      </p:sp>
    </p:spTree>
    <p:extLst>
      <p:ext uri="{BB962C8B-B14F-4D97-AF65-F5344CB8AC3E}">
        <p14:creationId xmlns:p14="http://schemas.microsoft.com/office/powerpoint/2010/main" val="685099054"/>
      </p:ext>
    </p:extLst>
  </p:cSld>
  <p:clrMapOvr>
    <a:masterClrMapping/>
  </p:clrMapOvr>
  <p:transition spd="med">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914400"/>
            <a:ext cx="8305800" cy="4832092"/>
          </a:xfrm>
          <a:prstGeom prst="rect">
            <a:avLst/>
          </a:prstGeom>
          <a:noFill/>
        </p:spPr>
        <p:txBody>
          <a:bodyPr wrap="square" rtlCol="0">
            <a:spAutoFit/>
          </a:bodyPr>
          <a:lstStyle/>
          <a:p>
            <a:r>
              <a:rPr lang="en-US" b="1" dirty="0"/>
              <a:t>Highly Accurate &amp; Generalizable Model</a:t>
            </a:r>
          </a:p>
          <a:p>
            <a:pPr marL="800100" lvl="1" indent="-342900" eaLnBrk="0" hangingPunct="0">
              <a:buFont typeface="+mj-lt"/>
              <a:buAutoNum type="alphaLcPeriod"/>
            </a:pPr>
            <a:endParaRPr lang="en-US" dirty="0"/>
          </a:p>
          <a:p>
            <a:pPr marL="342900" indent="-342900">
              <a:buFont typeface="+mj-lt"/>
              <a:buAutoNum type="arabicPeriod"/>
            </a:pPr>
            <a:r>
              <a:rPr lang="en-US" sz="1600" dirty="0">
                <a:solidFill>
                  <a:srgbClr val="000000"/>
                </a:solidFill>
              </a:rPr>
              <a:t>Models generalize well when they are neither overfit nor underfit</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Right fit models are the ones which have </a:t>
            </a:r>
            <a:r>
              <a:rPr lang="en-US" sz="1600" u="sng" dirty="0">
                <a:solidFill>
                  <a:srgbClr val="000000"/>
                </a:solidFill>
              </a:rPr>
              <a:t>minimal bias and variance errors </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How does one know whether the current version of a model has the minimal bias variance error?</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Measure the accuracy of the model both for training and testing data simultaneously</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u="sng" dirty="0">
                <a:solidFill>
                  <a:srgbClr val="000000"/>
                </a:solidFill>
              </a:rPr>
              <a:t>Depending on a single test set is not reliable method to judge the quality of a model</a:t>
            </a:r>
          </a:p>
          <a:p>
            <a:pPr marL="342900" indent="-342900">
              <a:buFont typeface="+mj-lt"/>
              <a:buAutoNum type="arabicPeriod"/>
            </a:pPr>
            <a:endParaRPr lang="en-US" sz="1600" dirty="0">
              <a:solidFill>
                <a:srgbClr val="000000"/>
              </a:solidFill>
            </a:endParaRPr>
          </a:p>
          <a:p>
            <a:pPr marL="342900" indent="-342900">
              <a:buFont typeface="+mj-lt"/>
              <a:buAutoNum type="arabicPeriod"/>
            </a:pPr>
            <a:r>
              <a:rPr lang="en-US" sz="1600" dirty="0">
                <a:solidFill>
                  <a:srgbClr val="000000"/>
                </a:solidFill>
              </a:rPr>
              <a:t>Since we do not have multiple test sets, we use </a:t>
            </a:r>
            <a:r>
              <a:rPr lang="en-US" sz="1600" u="sng" dirty="0">
                <a:solidFill>
                  <a:srgbClr val="000000"/>
                </a:solidFill>
              </a:rPr>
              <a:t>K-fold cross validation and / or Boot Strap sampling </a:t>
            </a:r>
            <a:r>
              <a:rPr lang="en-US" sz="1600" dirty="0">
                <a:solidFill>
                  <a:srgbClr val="000000"/>
                </a:solidFill>
              </a:rPr>
              <a:t>to mimic multiple test sets </a:t>
            </a:r>
          </a:p>
          <a:p>
            <a:pPr marL="342900" indent="-342900">
              <a:buFont typeface="+mj-lt"/>
              <a:buAutoNum type="arabicPeriod"/>
            </a:pPr>
            <a:endParaRPr lang="en-US" sz="1600" dirty="0">
              <a:solidFill>
                <a:srgbClr val="000000"/>
              </a:solidFill>
            </a:endParaRPr>
          </a:p>
          <a:p>
            <a:pPr marL="342900" indent="-342900">
              <a:buFont typeface="+mj-lt"/>
              <a:buAutoNum type="arabicPeriod"/>
            </a:pPr>
            <a:endParaRPr lang="en-US" sz="1600" dirty="0">
              <a:solidFill>
                <a:srgbClr val="000000"/>
              </a:solidFill>
            </a:endParaRPr>
          </a:p>
          <a:p>
            <a:endParaRPr lang="en-US" sz="1600" dirty="0">
              <a:solidFill>
                <a:srgbClr val="000000"/>
              </a:solidFill>
            </a:endParaRPr>
          </a:p>
          <a:p>
            <a:pPr marL="342900" indent="-342900">
              <a:buFont typeface="+mj-lt"/>
              <a:buAutoNum type="arabicPeriod"/>
            </a:pPr>
            <a:endParaRPr lang="en-US" sz="1600" dirty="0">
              <a:solidFill>
                <a:srgbClr val="000000"/>
              </a:solidFill>
            </a:endParaRPr>
          </a:p>
        </p:txBody>
      </p:sp>
    </p:spTree>
    <p:extLst>
      <p:ext uri="{BB962C8B-B14F-4D97-AF65-F5344CB8AC3E}">
        <p14:creationId xmlns:p14="http://schemas.microsoft.com/office/powerpoint/2010/main" val="4139327948"/>
      </p:ext>
    </p:extLst>
  </p:cSld>
  <p:clrMapOvr>
    <a:masterClrMapping/>
  </p:clrMapOvr>
  <p:transition spd="med">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650778"/>
          </a:xfrm>
          <a:prstGeom prst="rect">
            <a:avLst/>
          </a:prstGeom>
          <a:noFill/>
        </p:spPr>
        <p:txBody>
          <a:bodyPr wrap="square">
            <a:spAutoFit/>
          </a:bodyPr>
          <a:lstStyle/>
          <a:p>
            <a:pPr marL="53975" defTabSz="457200" fontAlgn="auto">
              <a:spcBef>
                <a:spcPct val="20000"/>
              </a:spcBef>
              <a:spcAft>
                <a:spcPts val="0"/>
              </a:spcAft>
            </a:pPr>
            <a:r>
              <a:rPr lang="en-IN" sz="1400" dirty="0"/>
              <a:t>All models are impacted by three types of errors which reduce their predicting power. </a:t>
            </a:r>
          </a:p>
          <a:p>
            <a:pPr marL="396875" indent="-342900" defTabSz="457200" fontAlgn="auto">
              <a:spcBef>
                <a:spcPct val="20000"/>
              </a:spcBef>
              <a:spcAft>
                <a:spcPts val="0"/>
              </a:spcAft>
              <a:buFont typeface="+mj-lt"/>
              <a:buAutoNum type="arabicPeriod"/>
            </a:pPr>
            <a:r>
              <a:rPr lang="en-IN" sz="1400" dirty="0"/>
              <a:t>Bias error</a:t>
            </a:r>
          </a:p>
          <a:p>
            <a:pPr marL="396875" indent="-342900" defTabSz="457200" fontAlgn="auto">
              <a:spcBef>
                <a:spcPct val="20000"/>
              </a:spcBef>
              <a:spcAft>
                <a:spcPts val="0"/>
              </a:spcAft>
              <a:buFont typeface="+mj-lt"/>
              <a:buAutoNum type="arabicPeriod"/>
            </a:pPr>
            <a:r>
              <a:rPr lang="en-IN" sz="1400" dirty="0"/>
              <a:t>Variance errors</a:t>
            </a:r>
          </a:p>
          <a:p>
            <a:pPr marL="396875" indent="-342900" defTabSz="457200" fontAlgn="auto">
              <a:spcBef>
                <a:spcPct val="20000"/>
              </a:spcBef>
              <a:spcAft>
                <a:spcPts val="0"/>
              </a:spcAft>
              <a:buFont typeface="+mj-lt"/>
              <a:buAutoNum type="arabicPeriod"/>
            </a:pPr>
            <a:r>
              <a:rPr lang="en-IN" sz="1400" dirty="0"/>
              <a:t>Random errors</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Bias errors </a:t>
            </a:r>
          </a:p>
          <a:p>
            <a:pPr marL="396875" indent="-342900" defTabSz="457200" fontAlgn="auto">
              <a:spcBef>
                <a:spcPct val="20000"/>
              </a:spcBef>
              <a:spcAft>
                <a:spcPts val="0"/>
              </a:spcAft>
              <a:buAutoNum type="arabicPeriod"/>
            </a:pPr>
            <a:r>
              <a:rPr lang="en-IN" sz="1400" dirty="0"/>
              <a:t>Caused by the decisions taken at the various stages of modelling starting from data collection / sampling stage</a:t>
            </a:r>
          </a:p>
          <a:p>
            <a:pPr marL="396875" indent="-342900" defTabSz="457200" fontAlgn="auto">
              <a:spcBef>
                <a:spcPct val="20000"/>
              </a:spcBef>
              <a:spcAft>
                <a:spcPts val="0"/>
              </a:spcAft>
              <a:buAutoNum type="arabicPeriod"/>
            </a:pPr>
            <a:r>
              <a:rPr lang="en-IN" sz="1400" dirty="0"/>
              <a:t>Choice of attributes based on the analysis of the data available</a:t>
            </a:r>
          </a:p>
          <a:p>
            <a:pPr marL="396875" indent="-342900" defTabSz="457200" fontAlgn="auto">
              <a:spcBef>
                <a:spcPct val="20000"/>
              </a:spcBef>
              <a:spcAft>
                <a:spcPts val="0"/>
              </a:spcAft>
              <a:buAutoNum type="arabicPeriod"/>
            </a:pPr>
            <a:r>
              <a:rPr lang="en-IN" sz="1400" dirty="0"/>
              <a:t>Choice of the complexity of the model based on observations in the data</a:t>
            </a:r>
          </a:p>
          <a:p>
            <a:pPr marL="396875" indent="-342900" defTabSz="457200" fontAlgn="auto">
              <a:spcBef>
                <a:spcPct val="20000"/>
              </a:spcBef>
              <a:spcAft>
                <a:spcPts val="0"/>
              </a:spcAft>
              <a:buAutoNum type="arabicPeriod"/>
            </a:pPr>
            <a:r>
              <a:rPr lang="en-IN" sz="1400" dirty="0"/>
              <a:t>Splitting the data into training validation and testing</a:t>
            </a:r>
          </a:p>
          <a:p>
            <a:pPr marL="396875" indent="-342900" defTabSz="457200" fontAlgn="auto">
              <a:spcBef>
                <a:spcPct val="20000"/>
              </a:spcBef>
              <a:spcAft>
                <a:spcPts val="0"/>
              </a:spcAft>
              <a:buAutoNum type="arabicPeriod"/>
            </a:pPr>
            <a:r>
              <a:rPr lang="en-IN" sz="1400" dirty="0"/>
              <a:t>Class size. Algorithms have a bias towards higher represented class for overall accuracy</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Variance errors (Known variance)</a:t>
            </a:r>
          </a:p>
          <a:p>
            <a:pPr marL="396875" indent="-342900" defTabSz="457200" fontAlgn="auto">
              <a:spcBef>
                <a:spcPct val="20000"/>
              </a:spcBef>
              <a:spcAft>
                <a:spcPts val="0"/>
              </a:spcAft>
              <a:buAutoNum type="arabicPeriod"/>
            </a:pPr>
            <a:r>
              <a:rPr lang="en-IN" sz="1400" dirty="0"/>
              <a:t>Variance in the behaviour of the model </a:t>
            </a:r>
          </a:p>
          <a:p>
            <a:pPr marL="396875" indent="-342900" defTabSz="457200" fontAlgn="auto">
              <a:spcBef>
                <a:spcPct val="20000"/>
              </a:spcBef>
              <a:spcAft>
                <a:spcPts val="0"/>
              </a:spcAft>
              <a:buAutoNum type="arabicPeriod"/>
            </a:pPr>
            <a:r>
              <a:rPr lang="en-IN" sz="1400" dirty="0"/>
              <a:t>The model based on a sample will perform differently on different samples</a:t>
            </a:r>
          </a:p>
          <a:p>
            <a:pPr marL="396875" indent="-342900" defTabSz="457200" fontAlgn="auto">
              <a:spcBef>
                <a:spcPct val="20000"/>
              </a:spcBef>
              <a:spcAft>
                <a:spcPts val="0"/>
              </a:spcAft>
              <a:buAutoNum type="arabicPeriod"/>
            </a:pPr>
            <a:r>
              <a:rPr lang="en-IN" sz="1400" dirty="0"/>
              <a:t>Variance errors increase with increase in number of attributes in the model due to increase in degrees of freedom for the data points to wriggle in</a:t>
            </a:r>
          </a:p>
          <a:p>
            <a:pPr marL="396875" indent="-342900" defTabSz="457200" fontAlgn="auto">
              <a:spcBef>
                <a:spcPct val="20000"/>
              </a:spcBef>
              <a:spcAft>
                <a:spcPts val="0"/>
              </a:spcAft>
              <a:buAutoNum type="arabicPeriod"/>
            </a:pPr>
            <a:endParaRPr lang="en-IN" sz="1400" dirty="0"/>
          </a:p>
          <a:p>
            <a:pPr marL="53975" defTabSz="457200" fontAlgn="auto">
              <a:spcBef>
                <a:spcPct val="20000"/>
              </a:spcBef>
              <a:spcAft>
                <a:spcPts val="0"/>
              </a:spcAft>
            </a:pPr>
            <a:r>
              <a:rPr lang="en-IN" sz="1400" dirty="0"/>
              <a:t>Random errors (unknown variance)</a:t>
            </a:r>
          </a:p>
          <a:p>
            <a:pPr marL="396875" indent="-342900" defTabSz="457200" fontAlgn="auto">
              <a:spcBef>
                <a:spcPct val="20000"/>
              </a:spcBef>
              <a:spcAft>
                <a:spcPts val="0"/>
              </a:spcAft>
              <a:buAutoNum type="arabicPeriod"/>
            </a:pPr>
            <a:r>
              <a:rPr lang="en-IN" sz="1400" dirty="0"/>
              <a:t>Caused by unknown factors. They cannot be modelled</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spTree>
    <p:extLst>
      <p:ext uri="{BB962C8B-B14F-4D97-AF65-F5344CB8AC3E}">
        <p14:creationId xmlns:p14="http://schemas.microsoft.com/office/powerpoint/2010/main" val="2417110571"/>
      </p:ext>
    </p:extLst>
  </p:cSld>
  <p:clrMapOvr>
    <a:masterClrMapping/>
  </p:clrMapOvr>
  <p:transition spd="med">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cstate="print"/>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6" cstate="print"/>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3585944199"/>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203196" y="1066800"/>
            <a:ext cx="8795664" cy="369332"/>
          </a:xfrm>
        </p:spPr>
        <p:txBody>
          <a:bodyPr wrap="square">
            <a:spAutoFit/>
          </a:bodyPr>
          <a:lstStyle/>
          <a:p>
            <a:pPr marL="342900" indent="-342900">
              <a:buNone/>
            </a:pPr>
            <a:r>
              <a:rPr lang="en-US" altLang="en-US" sz="1800" u="sng" dirty="0">
                <a:latin typeface="Arial" charset="0"/>
              </a:rPr>
              <a:t>Modelling Errors </a:t>
            </a:r>
            <a:r>
              <a:rPr lang="en-US" altLang="en-US" sz="1800" u="sng" dirty="0" err="1">
                <a:latin typeface="Arial" charset="0"/>
              </a:rPr>
              <a:t>Visaual</a:t>
            </a:r>
            <a:r>
              <a:rPr lang="en-US" altLang="en-US" sz="1800" u="sng" dirty="0">
                <a:latin typeface="Arial" charset="0"/>
              </a:rPr>
              <a:t> demo of variance in training and test data</a:t>
            </a:r>
            <a:endParaRPr lang="en-IN" sz="1800"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3969596382"/>
      </p:ext>
    </p:extLst>
  </p:cSld>
  <p:clrMapOvr>
    <a:masterClrMapping/>
  </p:clrMapOvr>
  <p:transition spd="med">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4893647"/>
          </a:xfrm>
          <a:prstGeom prst="rect">
            <a:avLst/>
          </a:prstGeom>
          <a:noFill/>
        </p:spPr>
        <p:txBody>
          <a:bodyPr wrap="square" rtlCol="0">
            <a:spAutoFit/>
          </a:bodyPr>
          <a:lstStyle/>
          <a:p>
            <a:pPr marL="342900" indent="-342900"/>
            <a:r>
              <a:rPr lang="en-IN" sz="2400" dirty="0"/>
              <a:t>Need for cross validation?</a:t>
            </a:r>
          </a:p>
          <a:p>
            <a:pPr marL="342900" indent="-342900">
              <a:buFont typeface="+mj-lt"/>
              <a:buAutoNum type="alphaLcPeriod"/>
            </a:pPr>
            <a:endParaRPr lang="en-IN" dirty="0"/>
          </a:p>
          <a:p>
            <a:pPr marL="342900" indent="-342900">
              <a:buFont typeface="+mj-lt"/>
              <a:buAutoNum type="arabicPeriod"/>
            </a:pPr>
            <a:r>
              <a:rPr lang="en-US" dirty="0"/>
              <a:t>We wish to know how well a ML model is likely to perform in production. </a:t>
            </a:r>
          </a:p>
          <a:p>
            <a:pPr marL="342900" indent="-342900">
              <a:buFont typeface="+mj-lt"/>
              <a:buAutoNum type="arabicPeriod"/>
            </a:pPr>
            <a:endParaRPr lang="en-US" dirty="0"/>
          </a:p>
          <a:p>
            <a:pPr marL="342900" indent="-342900">
              <a:buFont typeface="+mj-lt"/>
              <a:buAutoNum type="arabicPeriod"/>
            </a:pPr>
            <a:r>
              <a:rPr lang="en-US" dirty="0" smtClean="0"/>
              <a:t>Model’s performance </a:t>
            </a:r>
            <a:r>
              <a:rPr lang="en-US" dirty="0"/>
              <a:t>in training is no </a:t>
            </a:r>
            <a:r>
              <a:rPr lang="en-US" dirty="0" smtClean="0"/>
              <a:t>guarantee for production</a:t>
            </a:r>
            <a:endParaRPr lang="en-US" dirty="0"/>
          </a:p>
          <a:p>
            <a:pPr marL="342900" indent="-342900">
              <a:buFont typeface="+mj-lt"/>
              <a:buAutoNum type="arabicPeriod"/>
            </a:pPr>
            <a:endParaRPr lang="en-US" dirty="0"/>
          </a:p>
          <a:p>
            <a:pPr marL="342900" indent="-342900">
              <a:buFont typeface="+mj-lt"/>
              <a:buAutoNum type="arabicPeriod"/>
            </a:pPr>
            <a:r>
              <a:rPr lang="en-US" dirty="0"/>
              <a:t>To estimate the </a:t>
            </a:r>
            <a:r>
              <a:rPr lang="en-US" dirty="0" smtClean="0"/>
              <a:t>production </a:t>
            </a:r>
            <a:r>
              <a:rPr lang="en-US" dirty="0"/>
              <a:t>score, hold a part of the </a:t>
            </a:r>
            <a:r>
              <a:rPr lang="en-US" dirty="0" smtClean="0"/>
              <a:t>data </a:t>
            </a:r>
            <a:r>
              <a:rPr lang="en-US" dirty="0"/>
              <a:t>out of training phase. </a:t>
            </a:r>
            <a:r>
              <a:rPr lang="en-US" dirty="0" smtClean="0"/>
              <a:t>This is test </a:t>
            </a:r>
            <a:r>
              <a:rPr lang="en-US" dirty="0"/>
              <a:t>data which represents the </a:t>
            </a:r>
            <a:r>
              <a:rPr lang="en-US" dirty="0" smtClean="0"/>
              <a:t>population/ production</a:t>
            </a:r>
            <a:endParaRPr lang="en-US" dirty="0"/>
          </a:p>
          <a:p>
            <a:pPr marL="342900" indent="-342900">
              <a:buFont typeface="+mj-lt"/>
              <a:buAutoNum type="arabicPeriod"/>
            </a:pPr>
            <a:endParaRPr lang="en-US" dirty="0"/>
          </a:p>
          <a:p>
            <a:pPr marL="342900" indent="-342900">
              <a:buFont typeface="+mj-lt"/>
              <a:buAutoNum type="arabicPeriod"/>
            </a:pPr>
            <a:r>
              <a:rPr lang="en-US" dirty="0"/>
              <a:t>Usually the available data is not sufficient to split into training and test set and expect the two to represent the </a:t>
            </a:r>
            <a:r>
              <a:rPr lang="en-US" dirty="0" smtClean="0"/>
              <a:t>population well</a:t>
            </a:r>
            <a:endParaRPr lang="en-US" dirty="0"/>
          </a:p>
          <a:p>
            <a:pPr marL="342900" indent="-342900">
              <a:buFont typeface="+mj-lt"/>
              <a:buAutoNum type="arabicPeriod"/>
            </a:pPr>
            <a:endParaRPr lang="en-US" dirty="0"/>
          </a:p>
          <a:p>
            <a:pPr marL="342900" indent="-342900">
              <a:buFont typeface="+mj-lt"/>
              <a:buAutoNum type="arabicPeriod"/>
            </a:pPr>
            <a:r>
              <a:rPr lang="en-US" dirty="0"/>
              <a:t>Hence the model error on test data may not be good estimate of the model error in the </a:t>
            </a:r>
            <a:r>
              <a:rPr lang="en-US" dirty="0" smtClean="0"/>
              <a:t>population</a:t>
            </a:r>
            <a:endParaRPr lang="en-US" dirty="0"/>
          </a:p>
          <a:p>
            <a:pPr marL="342900" indent="-342900">
              <a:buFont typeface="+mj-lt"/>
              <a:buAutoNum type="arabicPeriod"/>
            </a:pPr>
            <a:endParaRPr lang="en-US" dirty="0"/>
          </a:p>
          <a:p>
            <a:pPr marL="342900" indent="-342900">
              <a:buFont typeface="+mj-lt"/>
              <a:buAutoNum type="arabicPeriod"/>
            </a:pPr>
            <a:r>
              <a:rPr lang="en-US" dirty="0"/>
              <a:t>In the absence of large data sets, a </a:t>
            </a:r>
            <a:r>
              <a:rPr lang="en-US" dirty="0" smtClean="0"/>
              <a:t>more reliable technique called cross validation </a:t>
            </a:r>
            <a:r>
              <a:rPr lang="en-US" dirty="0"/>
              <a:t>can be </a:t>
            </a:r>
            <a:r>
              <a:rPr lang="en-US" dirty="0" smtClean="0"/>
              <a:t>employed</a:t>
            </a:r>
            <a:endParaRPr lang="en-IN" sz="1600" dirty="0"/>
          </a:p>
        </p:txBody>
      </p:sp>
    </p:spTree>
    <p:extLst>
      <p:ext uri="{BB962C8B-B14F-4D97-AF65-F5344CB8AC3E}">
        <p14:creationId xmlns:p14="http://schemas.microsoft.com/office/powerpoint/2010/main" val="3562377376"/>
      </p:ext>
    </p:extLst>
  </p:cSld>
  <p:clrMapOvr>
    <a:masterClrMapping/>
  </p:clrMapOvr>
  <p:transition spd="med">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638800" y="1599521"/>
            <a:ext cx="3372216" cy="2591479"/>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We have to find the right attributes and the right number of dimensions such that the total effect of these two (indicated by black curve) minimizes.</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The gap between variance curve and total error curve reflects presence of random errors in the model</a:t>
            </a:r>
          </a:p>
          <a:p>
            <a:pPr marL="396875" indent="-342900" defTabSz="457200" fontAlgn="auto">
              <a:spcBef>
                <a:spcPct val="20000"/>
              </a:spcBef>
              <a:spcAft>
                <a:spcPts val="0"/>
              </a:spcAft>
              <a:buAutoNum type="arabicPeriod"/>
            </a:pPr>
            <a:endParaRPr lang="en-IN" sz="1400" dirty="0"/>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Modelling Errors</a:t>
            </a:r>
            <a:endParaRPr lang="en-US" sz="1800" dirty="0"/>
          </a:p>
        </p:txBody>
      </p:sp>
      <p:pic>
        <p:nvPicPr>
          <p:cNvPr id="605186" name="Picture 2" descr="Image result for bias variance error"/>
          <p:cNvPicPr>
            <a:picLocks noChangeAspect="1" noChangeArrowheads="1"/>
          </p:cNvPicPr>
          <p:nvPr/>
        </p:nvPicPr>
        <p:blipFill>
          <a:blip r:embed="rId2" cstate="print"/>
          <a:srcRect/>
          <a:stretch>
            <a:fillRect/>
          </a:stretch>
        </p:blipFill>
        <p:spPr bwMode="auto">
          <a:xfrm>
            <a:off x="457199" y="1828800"/>
            <a:ext cx="5191001" cy="4038600"/>
          </a:xfrm>
          <a:prstGeom prst="rect">
            <a:avLst/>
          </a:prstGeom>
          <a:noFill/>
        </p:spPr>
      </p:pic>
    </p:spTree>
    <p:extLst>
      <p:ext uri="{BB962C8B-B14F-4D97-AF65-F5344CB8AC3E}">
        <p14:creationId xmlns:p14="http://schemas.microsoft.com/office/powerpoint/2010/main" val="437584908"/>
      </p:ext>
    </p:extLst>
  </p:cSld>
  <p:clrMapOvr>
    <a:masterClrMapping/>
  </p:clrMapOvr>
  <p:transition spd="med">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679CFD-128A-485C-A93C-8904CAF7D2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99521"/>
            <a:ext cx="4572000" cy="2896279"/>
          </a:xfrm>
          <a:prstGeom prst="rect">
            <a:avLst/>
          </a:prstGeom>
          <a:noFill/>
          <a:ln>
            <a:noFill/>
          </a:ln>
        </p:spPr>
      </p:pic>
      <p:sp>
        <p:nvSpPr>
          <p:cNvPr id="3" name="Rectangle 3">
            <a:extLst>
              <a:ext uri="{FF2B5EF4-FFF2-40B4-BE49-F238E27FC236}">
                <a16:creationId xmlns:a16="http://schemas.microsoft.com/office/drawing/2014/main" id="{8B9F0BBF-E34A-4167-8713-7F0B0746BC6D}"/>
              </a:ext>
            </a:extLst>
          </p:cNvPr>
          <p:cNvSpPr txBox="1">
            <a:spLocks noChangeArrowheads="1"/>
          </p:cNvSpPr>
          <p:nvPr/>
        </p:nvSpPr>
        <p:spPr>
          <a:xfrm>
            <a:off x="5638800" y="1599521"/>
            <a:ext cx="3372216" cy="3754874"/>
          </a:xfrm>
          <a:prstGeom prst="rect">
            <a:avLst/>
          </a:prstGeom>
          <a:noFill/>
        </p:spPr>
        <p:txBody>
          <a:bodyPr wrap="square">
            <a:spAutoFit/>
          </a:bodyPr>
          <a:lstStyle/>
          <a:p>
            <a:pPr marL="396875" indent="-342900" defTabSz="457200" fontAlgn="auto">
              <a:spcBef>
                <a:spcPct val="20000"/>
              </a:spcBef>
              <a:spcAft>
                <a:spcPts val="0"/>
              </a:spcAft>
              <a:buFont typeface="+mj-lt"/>
              <a:buAutoNum type="arabicPeriod"/>
            </a:pPr>
            <a:r>
              <a:rPr lang="en-IN" sz="1400" dirty="0"/>
              <a:t>As we move from left to right, we move away from underfit to overfit model</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In the underfit case, both the training and validation errors are high</a:t>
            </a:r>
          </a:p>
          <a:p>
            <a:pPr marL="396875" indent="-342900" defTabSz="457200" fontAlgn="auto">
              <a:spcBef>
                <a:spcPct val="20000"/>
              </a:spcBef>
              <a:spcAft>
                <a:spcPts val="0"/>
              </a:spcAft>
              <a:buFont typeface="+mj-lt"/>
              <a:buAutoNum type="arabicPeriod"/>
            </a:pPr>
            <a:endParaRPr lang="en-IN" sz="1400" dirty="0"/>
          </a:p>
          <a:p>
            <a:pPr marL="396875" indent="-342900" defTabSz="457200" fontAlgn="auto">
              <a:spcBef>
                <a:spcPct val="20000"/>
              </a:spcBef>
              <a:spcAft>
                <a:spcPts val="0"/>
              </a:spcAft>
              <a:buFont typeface="+mj-lt"/>
              <a:buAutoNum type="arabicPeriod"/>
            </a:pPr>
            <a:r>
              <a:rPr lang="en-IN" sz="1400" dirty="0"/>
              <a:t>In overfit case, the training set error continues to minimize i.e. training accuracy goes very high (not shown), while the validation error increases </a:t>
            </a:r>
            <a:r>
              <a:rPr lang="en-IN" sz="1400" dirty="0" err="1"/>
              <a:t>i.e</a:t>
            </a:r>
            <a:r>
              <a:rPr lang="en-IN" sz="1400" dirty="0"/>
              <a:t> validation accuracy drops much below training accuracy</a:t>
            </a:r>
          </a:p>
          <a:p>
            <a:pPr marL="396875" indent="-342900" defTabSz="457200" fontAlgn="auto">
              <a:spcBef>
                <a:spcPct val="20000"/>
              </a:spcBef>
              <a:spcAft>
                <a:spcPts val="0"/>
              </a:spcAft>
              <a:buAutoNum type="arabicPeriod"/>
            </a:pPr>
            <a:endParaRPr lang="en-IN" sz="1400" dirty="0"/>
          </a:p>
        </p:txBody>
      </p:sp>
      <p:sp>
        <p:nvSpPr>
          <p:cNvPr id="4" name="Title 2">
            <a:extLst>
              <a:ext uri="{FF2B5EF4-FFF2-40B4-BE49-F238E27FC236}">
                <a16:creationId xmlns:a16="http://schemas.microsoft.com/office/drawing/2014/main" id="{03999E5A-3F9D-4492-ACFC-56A4B585C589}"/>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Modelling Errors</a:t>
            </a:r>
            <a:endParaRPr lang="en-US" kern="0" dirty="0">
              <a:solidFill>
                <a:sysClr val="windowText" lastClr="000000"/>
              </a:solidFill>
            </a:endParaRPr>
          </a:p>
        </p:txBody>
      </p:sp>
    </p:spTree>
    <p:extLst>
      <p:ext uri="{BB962C8B-B14F-4D97-AF65-F5344CB8AC3E}">
        <p14:creationId xmlns:p14="http://schemas.microsoft.com/office/powerpoint/2010/main" val="2839260401"/>
      </p:ext>
    </p:extLst>
  </p:cSld>
  <p:clrMapOvr>
    <a:masterClrMapping/>
  </p:clrMapOvr>
  <p:transition spd="med">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5352" y="1295400"/>
            <a:ext cx="8795664" cy="5090624"/>
          </a:xfrm>
          <a:prstGeom prst="rect">
            <a:avLst/>
          </a:prstGeom>
          <a:noFill/>
        </p:spPr>
        <p:txBody>
          <a:bodyPr wrap="square">
            <a:spAutoFit/>
          </a:bodyPr>
          <a:lstStyle/>
          <a:p>
            <a:pPr marL="53975" defTabSz="457200" fontAlgn="auto">
              <a:spcBef>
                <a:spcPct val="20000"/>
              </a:spcBef>
              <a:spcAft>
                <a:spcPts val="0"/>
              </a:spcAft>
            </a:pPr>
            <a:r>
              <a:rPr lang="en-IN" sz="1400" smtClean="0"/>
              <a:t>Right fit / Generalize </a:t>
            </a:r>
            <a:endParaRPr lang="en-IN" sz="1400" dirty="0"/>
          </a:p>
          <a:p>
            <a:pPr marL="396875" indent="-342900" defTabSz="457200" fontAlgn="auto">
              <a:spcBef>
                <a:spcPct val="20000"/>
              </a:spcBef>
              <a:spcAft>
                <a:spcPts val="0"/>
              </a:spcAft>
              <a:buFont typeface="+mj-lt"/>
              <a:buAutoNum type="arabicPeriod"/>
            </a:pPr>
            <a:r>
              <a:rPr lang="en-IN" sz="1400" dirty="0"/>
              <a:t>Models are expected to perform well (meet least accuracy thresholds) in production (real world data)</a:t>
            </a:r>
          </a:p>
          <a:p>
            <a:pPr marL="396875" indent="-342900" defTabSz="457200" fontAlgn="auto">
              <a:spcBef>
                <a:spcPct val="20000"/>
              </a:spcBef>
              <a:spcAft>
                <a:spcPts val="0"/>
              </a:spcAft>
              <a:buFont typeface="+mj-lt"/>
              <a:buAutoNum type="arabicPeriod"/>
            </a:pPr>
            <a:r>
              <a:rPr lang="en-IN" sz="1400" dirty="0"/>
              <a:t>But data in real world is under flux / jiggle</a:t>
            </a:r>
          </a:p>
          <a:p>
            <a:pPr marL="396875" indent="-342900" defTabSz="457200" fontAlgn="auto">
              <a:spcBef>
                <a:spcPct val="20000"/>
              </a:spcBef>
              <a:spcAft>
                <a:spcPts val="0"/>
              </a:spcAft>
              <a:buFont typeface="+mj-lt"/>
              <a:buAutoNum type="arabicPeriod"/>
            </a:pPr>
            <a:r>
              <a:rPr lang="en-IN" sz="1400" dirty="0"/>
              <a:t>Models have to perform in this context of continuous jiggle. Such models are said to generalize well </a:t>
            </a:r>
          </a:p>
          <a:p>
            <a:pPr marL="396875" indent="-342900" defTabSz="457200" fontAlgn="auto">
              <a:spcBef>
                <a:spcPct val="20000"/>
              </a:spcBef>
              <a:spcAft>
                <a:spcPts val="0"/>
              </a:spcAft>
              <a:buFont typeface="+mj-lt"/>
              <a:buAutoNum type="arabicPeriod"/>
            </a:pPr>
            <a:r>
              <a:rPr lang="en-IN" sz="1400" dirty="0"/>
              <a:t>For models to generalize well, they should neither be underfit or overfit in the training data</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Underfit models</a:t>
            </a:r>
          </a:p>
          <a:p>
            <a:pPr marL="396875" indent="-342900" defTabSz="457200" fontAlgn="auto">
              <a:spcBef>
                <a:spcPct val="20000"/>
              </a:spcBef>
              <a:spcAft>
                <a:spcPts val="0"/>
              </a:spcAft>
              <a:buAutoNum type="arabicPeriod"/>
            </a:pPr>
            <a:r>
              <a:rPr lang="en-IN" sz="1400" dirty="0"/>
              <a:t>Models that are over simplified i.e. models in which the independent and dependent attributes interact in a simple linear way ( can be expressed in a linear form for e.g. y = mx + c).  </a:t>
            </a:r>
          </a:p>
          <a:p>
            <a:pPr marL="396875" indent="-342900" defTabSz="457200" fontAlgn="auto">
              <a:spcBef>
                <a:spcPct val="20000"/>
              </a:spcBef>
              <a:spcAft>
                <a:spcPts val="0"/>
              </a:spcAft>
              <a:buAutoNum type="arabicPeriod"/>
            </a:pPr>
            <a:r>
              <a:rPr lang="en-IN" sz="1400" dirty="0"/>
              <a:t>The model could have been addressed as a quadratic form such as y = m1x + m2 x^2 +C</a:t>
            </a:r>
          </a:p>
          <a:p>
            <a:pPr marL="396875" indent="-342900" defTabSz="457200" fontAlgn="auto">
              <a:spcBef>
                <a:spcPct val="20000"/>
              </a:spcBef>
              <a:spcAft>
                <a:spcPts val="0"/>
              </a:spcAft>
              <a:buAutoNum type="arabicPeriod"/>
            </a:pPr>
            <a:r>
              <a:rPr lang="en-IN" sz="1400" dirty="0"/>
              <a:t>Underfit models result in errors as they fail to capture the complex interactions among the attributes in the real world</a:t>
            </a:r>
          </a:p>
          <a:p>
            <a:pPr marL="396875" indent="-342900" defTabSz="457200" fontAlgn="auto">
              <a:spcBef>
                <a:spcPct val="20000"/>
              </a:spcBef>
              <a:spcAft>
                <a:spcPts val="0"/>
              </a:spcAft>
              <a:buAutoNum type="arabicPeriod"/>
            </a:pPr>
            <a:r>
              <a:rPr lang="en-IN" sz="1400" dirty="0"/>
              <a:t>These models will not generalize in the real world</a:t>
            </a:r>
          </a:p>
          <a:p>
            <a:pPr marL="53975" defTabSz="457200" fontAlgn="auto">
              <a:spcBef>
                <a:spcPct val="20000"/>
              </a:spcBef>
              <a:spcAft>
                <a:spcPts val="0"/>
              </a:spcAft>
            </a:pPr>
            <a:endParaRPr lang="en-IN" sz="1400" dirty="0"/>
          </a:p>
          <a:p>
            <a:pPr marL="53975" defTabSz="457200" fontAlgn="auto">
              <a:spcBef>
                <a:spcPct val="20000"/>
              </a:spcBef>
              <a:spcAft>
                <a:spcPts val="0"/>
              </a:spcAft>
            </a:pPr>
            <a:r>
              <a:rPr lang="en-IN" sz="1400" dirty="0"/>
              <a:t>Overfit models</a:t>
            </a:r>
          </a:p>
          <a:p>
            <a:pPr marL="396875" indent="-342900" defTabSz="457200" fontAlgn="auto">
              <a:spcBef>
                <a:spcPct val="20000"/>
              </a:spcBef>
              <a:spcAft>
                <a:spcPts val="0"/>
              </a:spcAft>
              <a:buAutoNum type="arabicPeriod"/>
            </a:pPr>
            <a:r>
              <a:rPr lang="en-IN" sz="1400" dirty="0"/>
              <a:t>Models that perform very well (sometimes with zero errors) in training data</a:t>
            </a:r>
          </a:p>
          <a:p>
            <a:pPr marL="396875" indent="-342900" defTabSz="457200" fontAlgn="auto">
              <a:spcBef>
                <a:spcPct val="20000"/>
              </a:spcBef>
              <a:spcAft>
                <a:spcPts val="0"/>
              </a:spcAft>
              <a:buAutoNum type="arabicPeriod"/>
            </a:pPr>
            <a:r>
              <a:rPr lang="en-IN" sz="1400" dirty="0"/>
              <a:t>Are complex polynomial surfaces that twist and turn in the feature space to cleanly separate the classes </a:t>
            </a:r>
          </a:p>
          <a:p>
            <a:pPr marL="396875" indent="-342900" defTabSz="457200" fontAlgn="auto">
              <a:spcBef>
                <a:spcPct val="20000"/>
              </a:spcBef>
              <a:spcAft>
                <a:spcPts val="0"/>
              </a:spcAft>
              <a:buAutoNum type="arabicPeriod"/>
            </a:pPr>
            <a:r>
              <a:rPr lang="en-IN" sz="1400" dirty="0"/>
              <a:t>Adjust to the variance in the training data i.e. try to adjust to the positions of the data points though those positions are not the expected values of the data points (mean of the jiggle)</a:t>
            </a:r>
          </a:p>
          <a:p>
            <a:pPr marL="396875" indent="-342900" defTabSz="457200" fontAlgn="auto">
              <a:spcBef>
                <a:spcPct val="20000"/>
              </a:spcBef>
              <a:spcAft>
                <a:spcPts val="0"/>
              </a:spcAft>
              <a:buAutoNum type="arabicPeriod"/>
            </a:pPr>
            <a:r>
              <a:rPr lang="en-IN" sz="1400" dirty="0"/>
              <a:t>These models adapt to the variance error in the data set and will not generalize in the real world</a:t>
            </a:r>
          </a:p>
        </p:txBody>
      </p:sp>
      <p:sp>
        <p:nvSpPr>
          <p:cNvPr id="340994" name="Title 2"/>
          <p:cNvSpPr>
            <a:spLocks noGrp="1"/>
          </p:cNvSpPr>
          <p:nvPr>
            <p:ph type="title" idx="4294967295"/>
          </p:nvPr>
        </p:nvSpPr>
        <p:spPr>
          <a:xfrm>
            <a:off x="188682" y="957930"/>
            <a:ext cx="8421918" cy="413670"/>
          </a:xfrm>
          <a:prstGeom prst="rect">
            <a:avLst/>
          </a:prstGeom>
        </p:spPr>
        <p:txBody>
          <a:bodyPr/>
          <a:lstStyle/>
          <a:p>
            <a:pPr marL="0" lvl="1" indent="0">
              <a:spcBef>
                <a:spcPct val="0"/>
              </a:spcBef>
              <a:buNone/>
            </a:pPr>
            <a:r>
              <a:rPr lang="en-US" altLang="en-US" u="sng" dirty="0">
                <a:latin typeface="Arial" charset="0"/>
              </a:rPr>
              <a:t>Fitness of a Model</a:t>
            </a:r>
            <a:endParaRPr lang="en-US" sz="1800" dirty="0"/>
          </a:p>
        </p:txBody>
      </p:sp>
    </p:spTree>
    <p:extLst>
      <p:ext uri="{BB962C8B-B14F-4D97-AF65-F5344CB8AC3E}">
        <p14:creationId xmlns:p14="http://schemas.microsoft.com/office/powerpoint/2010/main" val="521878425"/>
      </p:ext>
    </p:extLst>
  </p:cSld>
  <p:clrMapOvr>
    <a:masterClrMapping/>
  </p:clrMapOvr>
  <p:transition spd="med">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9BE84E-0AD6-4904-8786-E54E30E5D5DA}"/>
              </a:ext>
            </a:extLst>
          </p:cNvPr>
          <p:cNvSpPr txBox="1"/>
          <p:nvPr/>
        </p:nvSpPr>
        <p:spPr>
          <a:xfrm>
            <a:off x="6913982" y="3482789"/>
            <a:ext cx="1351477" cy="381000"/>
          </a:xfrm>
          <a:prstGeom prst="rect">
            <a:avLst/>
          </a:prstGeom>
          <a:noFill/>
        </p:spPr>
        <p:txBody>
          <a:bodyPr wrap="square" rtlCol="0">
            <a:spAutoFit/>
          </a:bodyPr>
          <a:lstStyle/>
          <a:p>
            <a:r>
              <a:rPr lang="en-US" dirty="0"/>
              <a:t>Over fit</a:t>
            </a:r>
          </a:p>
        </p:txBody>
      </p:sp>
      <p:pic>
        <p:nvPicPr>
          <p:cNvPr id="2" name="Picture 1">
            <a:extLst>
              <a:ext uri="{FF2B5EF4-FFF2-40B4-BE49-F238E27FC236}">
                <a16:creationId xmlns:a16="http://schemas.microsoft.com/office/drawing/2014/main" id="{00CE2160-50B3-426F-9C42-FEC816C575B3}"/>
              </a:ext>
            </a:extLst>
          </p:cNvPr>
          <p:cNvPicPr>
            <a:picLocks noChangeAspect="1"/>
          </p:cNvPicPr>
          <p:nvPr/>
        </p:nvPicPr>
        <p:blipFill>
          <a:blip r:embed="rId3"/>
          <a:stretch>
            <a:fillRect/>
          </a:stretch>
        </p:blipFill>
        <p:spPr>
          <a:xfrm>
            <a:off x="2562225" y="2047875"/>
            <a:ext cx="4019550" cy="2762250"/>
          </a:xfrm>
          <a:prstGeom prst="rect">
            <a:avLst/>
          </a:prstGeom>
        </p:spPr>
      </p:pic>
      <p:pic>
        <p:nvPicPr>
          <p:cNvPr id="3" name="Picture 2">
            <a:extLst>
              <a:ext uri="{FF2B5EF4-FFF2-40B4-BE49-F238E27FC236}">
                <a16:creationId xmlns:a16="http://schemas.microsoft.com/office/drawing/2014/main" id="{A56C70B7-4326-46A7-B689-2CF150354B24}"/>
              </a:ext>
            </a:extLst>
          </p:cNvPr>
          <p:cNvPicPr>
            <a:picLocks noChangeAspect="1"/>
          </p:cNvPicPr>
          <p:nvPr/>
        </p:nvPicPr>
        <p:blipFill>
          <a:blip r:embed="rId4"/>
          <a:stretch>
            <a:fillRect/>
          </a:stretch>
        </p:blipFill>
        <p:spPr>
          <a:xfrm>
            <a:off x="2438400" y="2028825"/>
            <a:ext cx="4419600" cy="2800350"/>
          </a:xfrm>
          <a:prstGeom prst="rect">
            <a:avLst/>
          </a:prstGeom>
        </p:spPr>
      </p:pic>
      <p:pic>
        <p:nvPicPr>
          <p:cNvPr id="4" name="Picture 3">
            <a:extLst>
              <a:ext uri="{FF2B5EF4-FFF2-40B4-BE49-F238E27FC236}">
                <a16:creationId xmlns:a16="http://schemas.microsoft.com/office/drawing/2014/main" id="{923A3037-0E51-4527-976E-8F435DD4133A}"/>
              </a:ext>
            </a:extLst>
          </p:cNvPr>
          <p:cNvPicPr>
            <a:picLocks noChangeAspect="1"/>
          </p:cNvPicPr>
          <p:nvPr/>
        </p:nvPicPr>
        <p:blipFill>
          <a:blip r:embed="rId5"/>
          <a:stretch>
            <a:fillRect/>
          </a:stretch>
        </p:blipFill>
        <p:spPr>
          <a:xfrm>
            <a:off x="2600325" y="2043393"/>
            <a:ext cx="3943350" cy="2752725"/>
          </a:xfrm>
          <a:prstGeom prst="rect">
            <a:avLst/>
          </a:prstGeom>
        </p:spPr>
      </p:pic>
      <p:sp>
        <p:nvSpPr>
          <p:cNvPr id="6" name="TextBox 5">
            <a:extLst>
              <a:ext uri="{FF2B5EF4-FFF2-40B4-BE49-F238E27FC236}">
                <a16:creationId xmlns:a16="http://schemas.microsoft.com/office/drawing/2014/main" id="{F24B2458-2BD3-4CE7-8F1C-DAF2F494251C}"/>
              </a:ext>
            </a:extLst>
          </p:cNvPr>
          <p:cNvSpPr txBox="1"/>
          <p:nvPr/>
        </p:nvSpPr>
        <p:spPr>
          <a:xfrm>
            <a:off x="6840071" y="3481387"/>
            <a:ext cx="1351477" cy="381000"/>
          </a:xfrm>
          <a:prstGeom prst="rect">
            <a:avLst/>
          </a:prstGeom>
          <a:solidFill>
            <a:schemeClr val="bg1"/>
          </a:solidFill>
        </p:spPr>
        <p:txBody>
          <a:bodyPr wrap="square" rtlCol="0">
            <a:spAutoFit/>
          </a:bodyPr>
          <a:lstStyle/>
          <a:p>
            <a:r>
              <a:rPr lang="en-US" dirty="0"/>
              <a:t>Good fit</a:t>
            </a:r>
          </a:p>
        </p:txBody>
      </p:sp>
      <p:sp>
        <p:nvSpPr>
          <p:cNvPr id="5" name="TextBox 4">
            <a:extLst>
              <a:ext uri="{FF2B5EF4-FFF2-40B4-BE49-F238E27FC236}">
                <a16:creationId xmlns:a16="http://schemas.microsoft.com/office/drawing/2014/main" id="{3D3FF98D-7649-4D3E-911F-6E9A5D0A1BC9}"/>
              </a:ext>
            </a:extLst>
          </p:cNvPr>
          <p:cNvSpPr txBox="1"/>
          <p:nvPr/>
        </p:nvSpPr>
        <p:spPr>
          <a:xfrm>
            <a:off x="6844553" y="3505200"/>
            <a:ext cx="1351477" cy="381000"/>
          </a:xfrm>
          <a:prstGeom prst="rect">
            <a:avLst/>
          </a:prstGeom>
          <a:solidFill>
            <a:schemeClr val="bg1"/>
          </a:solidFill>
        </p:spPr>
        <p:txBody>
          <a:bodyPr wrap="square" rtlCol="0">
            <a:spAutoFit/>
          </a:bodyPr>
          <a:lstStyle/>
          <a:p>
            <a:r>
              <a:rPr lang="en-US" dirty="0"/>
              <a:t>Underfit</a:t>
            </a:r>
          </a:p>
        </p:txBody>
      </p:sp>
      <p:sp>
        <p:nvSpPr>
          <p:cNvPr id="8" name="TextBox 7">
            <a:extLst>
              <a:ext uri="{FF2B5EF4-FFF2-40B4-BE49-F238E27FC236}">
                <a16:creationId xmlns:a16="http://schemas.microsoft.com/office/drawing/2014/main" id="{6FFA177B-DE5F-457F-9839-6B97CB3972B1}"/>
              </a:ext>
            </a:extLst>
          </p:cNvPr>
          <p:cNvSpPr txBox="1"/>
          <p:nvPr/>
        </p:nvSpPr>
        <p:spPr>
          <a:xfrm>
            <a:off x="762000" y="5257800"/>
            <a:ext cx="7429548" cy="1200329"/>
          </a:xfrm>
          <a:prstGeom prst="rect">
            <a:avLst/>
          </a:prstGeom>
          <a:noFill/>
        </p:spPr>
        <p:txBody>
          <a:bodyPr wrap="square" rtlCol="0">
            <a:spAutoFit/>
          </a:bodyPr>
          <a:lstStyle/>
          <a:p>
            <a:r>
              <a:rPr lang="en-US" dirty="0"/>
              <a:t>In overfit models, the models absorb the noise (variance) in the data points achieving almost 100% accuracy in controlled environment. But when used in production (where the data points have different variance, the models will perform poorly</a:t>
            </a:r>
          </a:p>
        </p:txBody>
      </p:sp>
      <p:sp>
        <p:nvSpPr>
          <p:cNvPr id="9" name="Title 2">
            <a:extLst>
              <a:ext uri="{FF2B5EF4-FFF2-40B4-BE49-F238E27FC236}">
                <a16:creationId xmlns:a16="http://schemas.microsoft.com/office/drawing/2014/main" id="{61A4033F-0D90-490C-90CD-A904340BAACD}"/>
              </a:ext>
            </a:extLst>
          </p:cNvPr>
          <p:cNvSpPr txBox="1">
            <a:spLocks/>
          </p:cNvSpPr>
          <p:nvPr/>
        </p:nvSpPr>
        <p:spPr>
          <a:xfrm>
            <a:off x="188682" y="9579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marL="0" lvl="1" fontAlgn="auto">
              <a:spcBef>
                <a:spcPct val="0"/>
              </a:spcBef>
              <a:spcAft>
                <a:spcPts val="0"/>
              </a:spcAft>
            </a:pPr>
            <a:r>
              <a:rPr lang="en-US" altLang="en-US" u="sng" kern="0">
                <a:solidFill>
                  <a:sysClr val="windowText" lastClr="000000"/>
                </a:solidFill>
                <a:latin typeface="Arial" charset="0"/>
              </a:rPr>
              <a:t>Fitness of a Model</a:t>
            </a:r>
            <a:endParaRPr lang="en-US" kern="0" dirty="0">
              <a:solidFill>
                <a:sysClr val="windowText" lastClr="000000"/>
              </a:solidFill>
            </a:endParaRPr>
          </a:p>
        </p:txBody>
      </p:sp>
    </p:spTree>
    <p:extLst>
      <p:ext uri="{BB962C8B-B14F-4D97-AF65-F5344CB8AC3E}">
        <p14:creationId xmlns:p14="http://schemas.microsoft.com/office/powerpoint/2010/main" val="4286545897"/>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CDD5D7-FFB7-4A74-ADCC-CC8266EF9E99}"/>
              </a:ext>
            </a:extLst>
          </p:cNvPr>
          <p:cNvSpPr txBox="1"/>
          <p:nvPr/>
        </p:nvSpPr>
        <p:spPr>
          <a:xfrm>
            <a:off x="2209800" y="2926485"/>
            <a:ext cx="4419600" cy="461665"/>
          </a:xfrm>
          <a:prstGeom prst="rect">
            <a:avLst/>
          </a:prstGeom>
          <a:noFill/>
        </p:spPr>
        <p:txBody>
          <a:bodyPr wrap="square" rtlCol="0">
            <a:spAutoFit/>
          </a:bodyPr>
          <a:lstStyle/>
          <a:p>
            <a:pPr algn="ctr"/>
            <a:r>
              <a:rPr lang="en-US" sz="2400" b="1" dirty="0" smtClean="0"/>
              <a:t>Sampling and its effects</a:t>
            </a:r>
            <a:endParaRPr lang="en-US" sz="2400" b="1" dirty="0"/>
          </a:p>
        </p:txBody>
      </p:sp>
    </p:spTree>
    <p:extLst>
      <p:ext uri="{BB962C8B-B14F-4D97-AF65-F5344CB8AC3E}">
        <p14:creationId xmlns:p14="http://schemas.microsoft.com/office/powerpoint/2010/main" val="1723405835"/>
      </p:ext>
    </p:extLst>
  </p:cSld>
  <p:clrMapOvr>
    <a:masterClrMapping/>
  </p:clrMapOvr>
  <p:transition spd="med">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524000"/>
            <a:ext cx="8305800" cy="3416320"/>
          </a:xfrm>
          <a:prstGeom prst="rect">
            <a:avLst/>
          </a:prstGeom>
          <a:noFill/>
        </p:spPr>
        <p:txBody>
          <a:bodyPr wrap="square" rtlCol="0">
            <a:spAutoFit/>
          </a:bodyPr>
          <a:lstStyle/>
          <a:p>
            <a:pPr marL="342900" indent="-342900">
              <a:buFont typeface="+mj-lt"/>
              <a:buAutoNum type="arabicPeriod"/>
            </a:pPr>
            <a:r>
              <a:rPr lang="en-US" dirty="0"/>
              <a:t>It all begins with sampling…. So do bias and variance errors</a:t>
            </a:r>
          </a:p>
          <a:p>
            <a:pPr marL="342900" indent="-342900">
              <a:buFont typeface="+mj-lt"/>
              <a:buAutoNum type="arabicPeriod"/>
            </a:pPr>
            <a:endParaRPr lang="en-US" dirty="0"/>
          </a:p>
          <a:p>
            <a:pPr marL="342900" indent="-342900">
              <a:buFont typeface="+mj-lt"/>
              <a:buAutoNum type="arabicPeriod"/>
            </a:pPr>
            <a:r>
              <a:rPr lang="en-US" dirty="0"/>
              <a:t>For a sample to be close representative of the population we need the right attributes, right size, correct class representation</a:t>
            </a:r>
          </a:p>
          <a:p>
            <a:pPr marL="342900" indent="-342900">
              <a:buFont typeface="+mj-lt"/>
              <a:buAutoNum type="arabicPeriod"/>
            </a:pPr>
            <a:endParaRPr lang="en-US" dirty="0"/>
          </a:p>
          <a:p>
            <a:pPr marL="342900" indent="-342900">
              <a:buFont typeface="+mj-lt"/>
              <a:buAutoNum type="arabicPeriod"/>
            </a:pPr>
            <a:r>
              <a:rPr lang="en-US" dirty="0"/>
              <a:t>A sample being subset of the population can fall short of these requirements. As a result, it represents subset of the patterns, also have unexplained patterns that get clubbed as residuals</a:t>
            </a:r>
          </a:p>
          <a:p>
            <a:pPr marL="342900" indent="-342900">
              <a:buFont typeface="+mj-lt"/>
              <a:buAutoNum type="arabicPeriod"/>
            </a:pPr>
            <a:endParaRPr lang="en-US" dirty="0"/>
          </a:p>
          <a:p>
            <a:pPr marL="342900" indent="-342900">
              <a:buFont typeface="+mj-lt"/>
              <a:buAutoNum type="arabicPeriod"/>
            </a:pPr>
            <a:r>
              <a:rPr lang="en-US" dirty="0"/>
              <a:t>Problem becomes acute when we are in classification and the data is imbalanced in terms of representing the classes. </a:t>
            </a:r>
          </a:p>
          <a:p>
            <a:pPr marL="342900" indent="-342900">
              <a:buFont typeface="+mj-lt"/>
              <a:buAutoNum type="arabicPeriod"/>
            </a:pPr>
            <a:endParaRPr lang="en-US" dirty="0"/>
          </a:p>
        </p:txBody>
      </p:sp>
    </p:spTree>
    <p:extLst>
      <p:ext uri="{BB962C8B-B14F-4D97-AF65-F5344CB8AC3E}">
        <p14:creationId xmlns:p14="http://schemas.microsoft.com/office/powerpoint/2010/main" val="1187093193"/>
      </p:ext>
    </p:extLst>
  </p:cSld>
  <p:clrMapOvr>
    <a:masterClrMapping/>
  </p:clrMapOvr>
  <p:transition spd="med">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82587" y="2096401"/>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807675159"/>
      </p:ext>
    </p:extLst>
  </p:cSld>
  <p:clrMapOvr>
    <a:masterClrMapping/>
  </p:clrMapOvr>
  <p:transition spd="med">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08CCC-1A10-4F23-9C00-900BF4A6F9B3}"/>
              </a:ext>
            </a:extLst>
          </p:cNvPr>
          <p:cNvSpPr txBox="1"/>
          <p:nvPr/>
        </p:nvSpPr>
        <p:spPr>
          <a:xfrm>
            <a:off x="419100" y="1524000"/>
            <a:ext cx="8305800" cy="4524315"/>
          </a:xfrm>
          <a:prstGeom prst="rect">
            <a:avLst/>
          </a:prstGeom>
          <a:noFill/>
        </p:spPr>
        <p:txBody>
          <a:bodyPr wrap="square" rtlCol="0">
            <a:spAutoFit/>
          </a:bodyPr>
          <a:lstStyle/>
          <a:p>
            <a:pPr marL="342900" indent="-342900">
              <a:buFont typeface="+mj-lt"/>
              <a:buAutoNum type="arabicPeriod" startAt="5"/>
            </a:pPr>
            <a:r>
              <a:rPr lang="en-US" dirty="0"/>
              <a:t>Imbalanced datasets impact outcome of ML models negatively when the class of importance is under represented</a:t>
            </a:r>
          </a:p>
          <a:p>
            <a:pPr marL="342900" indent="-342900">
              <a:buFont typeface="+mj-lt"/>
              <a:buAutoNum type="arabicPeriod" startAt="5"/>
            </a:pPr>
            <a:endParaRPr lang="en-US" dirty="0"/>
          </a:p>
          <a:p>
            <a:pPr marL="342900" indent="-342900">
              <a:buFont typeface="+mj-lt"/>
              <a:buAutoNum type="arabicPeriod" startAt="5"/>
            </a:pPr>
            <a:r>
              <a:rPr lang="en-US" dirty="0"/>
              <a:t>The ML algorithms such as decision trees, logistic regressions are designed to reduce overall inaccuracies and hence get biased towards over represented class</a:t>
            </a:r>
          </a:p>
          <a:p>
            <a:pPr marL="342900" indent="-342900">
              <a:buFont typeface="+mj-lt"/>
              <a:buAutoNum type="arabicPeriod" startAt="5"/>
            </a:pPr>
            <a:endParaRPr lang="en-US" dirty="0"/>
          </a:p>
          <a:p>
            <a:pPr marL="342900" indent="-342900">
              <a:buFont typeface="+mj-lt"/>
              <a:buAutoNum type="arabicPeriod" startAt="5"/>
            </a:pPr>
            <a:r>
              <a:rPr lang="en-US" dirty="0"/>
              <a:t>When class of importance is under represented, no amount of tuning the models will help</a:t>
            </a:r>
          </a:p>
          <a:p>
            <a:pPr marL="342900" indent="-342900">
              <a:buFont typeface="+mj-lt"/>
              <a:buAutoNum type="arabicPeriod" startAt="5"/>
            </a:pPr>
            <a:endParaRPr lang="en-US" dirty="0">
              <a:solidFill>
                <a:schemeClr val="tx1">
                  <a:lumMod val="50000"/>
                  <a:lumOff val="50000"/>
                </a:schemeClr>
              </a:solidFill>
            </a:endParaRPr>
          </a:p>
          <a:p>
            <a:pPr marL="342900" indent="-342900">
              <a:buFont typeface="+mj-lt"/>
              <a:buAutoNum type="arabicPeriod" startAt="5"/>
            </a:pPr>
            <a:r>
              <a:rPr lang="en-US" dirty="0"/>
              <a:t>Suppose we have 1000 records of which 20 are fraudulent cases and 980 normal cases. We have to predict fraudulent cases accurately. The event rate is only 2%. Conventional classifiers tend to perform higher  Type II errors (fraudulent cases identified as normal)</a:t>
            </a:r>
          </a:p>
          <a:p>
            <a:pPr marL="342900" indent="-342900">
              <a:buFont typeface="+mj-lt"/>
              <a:buAutoNum type="arabicPeriod" startAt="5"/>
            </a:pPr>
            <a:endParaRPr lang="en-US" dirty="0"/>
          </a:p>
          <a:p>
            <a:pPr marL="342900" indent="-342900">
              <a:buFont typeface="+mj-lt"/>
              <a:buAutoNum type="arabicPeriod" startAt="5"/>
            </a:pPr>
            <a:endParaRPr lang="en-US" dirty="0"/>
          </a:p>
        </p:txBody>
      </p:sp>
    </p:spTree>
    <p:extLst>
      <p:ext uri="{BB962C8B-B14F-4D97-AF65-F5344CB8AC3E}">
        <p14:creationId xmlns:p14="http://schemas.microsoft.com/office/powerpoint/2010/main" val="3661379992"/>
      </p:ext>
    </p:extLst>
  </p:cSld>
  <p:clrMapOvr>
    <a:masterClrMapping/>
  </p:clrMapOvr>
  <p:transition spd="med">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C02E86E9-DB69-43B1-9216-AE91FA89ECCE}"/>
              </a:ext>
            </a:extLst>
          </p:cNvPr>
          <p:cNvSpPr txBox="1">
            <a:spLocks noChangeArrowheads="1"/>
          </p:cNvSpPr>
          <p:nvPr/>
        </p:nvSpPr>
        <p:spPr>
          <a:xfrm>
            <a:off x="3276600" y="2895600"/>
            <a:ext cx="2819400" cy="369332"/>
          </a:xfrm>
          <a:prstGeom prst="rect">
            <a:avLst/>
          </a:prstGeom>
          <a:noFill/>
        </p:spPr>
        <p:txBody>
          <a:bodyPr wrap="square">
            <a:sp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Font typeface="Arial"/>
              <a:buNone/>
            </a:pPr>
            <a:r>
              <a:rPr lang="en-IN" sz="1800" b="1" u="sng" dirty="0" err="1"/>
              <a:t>ThankYou</a:t>
            </a:r>
            <a:endParaRPr lang="en-IN" sz="1800" b="1" u="sng" dirty="0"/>
          </a:p>
        </p:txBody>
      </p:sp>
    </p:spTree>
    <p:extLst>
      <p:ext uri="{BB962C8B-B14F-4D97-AF65-F5344CB8AC3E}">
        <p14:creationId xmlns:p14="http://schemas.microsoft.com/office/powerpoint/2010/main" val="1159270936"/>
      </p:ext>
    </p:extLst>
  </p:cSld>
  <p:clrMapOvr>
    <a:masterClrMapping/>
  </p:clrMapOvr>
  <p:transition spd="med">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9BACAA5-2140-434E-8983-5D40200942C1}"/>
              </a:ext>
            </a:extLst>
          </p:cNvPr>
          <p:cNvGraphicFramePr>
            <a:graphicFrameLocks/>
          </p:cNvGraphicFramePr>
          <p:nvPr>
            <p:extLst>
              <p:ext uri="{D42A27DB-BD31-4B8C-83A1-F6EECF244321}">
                <p14:modId xmlns:p14="http://schemas.microsoft.com/office/powerpoint/2010/main" val="3547693973"/>
              </p:ext>
            </p:extLst>
          </p:nvPr>
        </p:nvGraphicFramePr>
        <p:xfrm>
          <a:off x="952500" y="1159877"/>
          <a:ext cx="7315200" cy="3276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3015E0C-BB5E-49B3-BE9B-BF8F65EDEC70}"/>
              </a:ext>
            </a:extLst>
          </p:cNvPr>
          <p:cNvSpPr txBox="1"/>
          <p:nvPr/>
        </p:nvSpPr>
        <p:spPr>
          <a:xfrm>
            <a:off x="762000" y="4495800"/>
            <a:ext cx="7696200" cy="2031325"/>
          </a:xfrm>
          <a:prstGeom prst="rect">
            <a:avLst/>
          </a:prstGeom>
          <a:noFill/>
        </p:spPr>
        <p:txBody>
          <a:bodyPr wrap="square" rtlCol="0">
            <a:spAutoFit/>
          </a:bodyPr>
          <a:lstStyle/>
          <a:p>
            <a:pPr marL="342900" indent="-342900">
              <a:buAutoNum type="arabicPeriod"/>
            </a:pPr>
            <a:r>
              <a:rPr lang="en-US" sz="1400" dirty="0" err="1"/>
              <a:t>Car_MPG</a:t>
            </a:r>
            <a:r>
              <a:rPr lang="en-US" sz="1400" dirty="0"/>
              <a:t> prediction accuracy trained on 70% and tested on 30%</a:t>
            </a:r>
          </a:p>
          <a:p>
            <a:pPr marL="342900" indent="-342900">
              <a:buAutoNum type="arabicPeriod"/>
            </a:pPr>
            <a:r>
              <a:rPr lang="en-US" sz="1400" dirty="0"/>
              <a:t>For each run, we get different accuracy scores</a:t>
            </a:r>
          </a:p>
          <a:p>
            <a:pPr marL="342900" indent="-342900">
              <a:buAutoNum type="arabicPeriod"/>
            </a:pPr>
            <a:r>
              <a:rPr lang="en-US" sz="1400" dirty="0"/>
              <a:t>Simple training/test </a:t>
            </a:r>
            <a:r>
              <a:rPr lang="en-US" sz="1400" dirty="0" err="1"/>
              <a:t>a.k.a</a:t>
            </a:r>
            <a:r>
              <a:rPr lang="en-US" sz="1400" dirty="0"/>
              <a:t> validation approach gives varying results with every run (random state not set)</a:t>
            </a:r>
          </a:p>
          <a:p>
            <a:pPr marL="342900" indent="-342900">
              <a:buAutoNum type="arabicPeriod"/>
            </a:pPr>
            <a:r>
              <a:rPr lang="en-US" sz="1400" dirty="0"/>
              <a:t>Thus we cannot rely on one round of testing as we would have by chance got the split that gives max score first time</a:t>
            </a:r>
          </a:p>
          <a:p>
            <a:pPr marL="342900" indent="-342900">
              <a:buAutoNum type="arabicPeriod"/>
            </a:pPr>
            <a:r>
              <a:rPr lang="en-US" sz="1400" dirty="0"/>
              <a:t>To get a more realistic estimate, we have to use more reliable techniques such as cross validation</a:t>
            </a:r>
          </a:p>
          <a:p>
            <a:pPr marL="342900" indent="-342900">
              <a:buAutoNum type="arabicPeriod"/>
            </a:pPr>
            <a:endParaRPr lang="en-US" sz="1400" dirty="0"/>
          </a:p>
        </p:txBody>
      </p:sp>
      <p:sp>
        <p:nvSpPr>
          <p:cNvPr id="4" name="TextBox 3"/>
          <p:cNvSpPr txBox="1"/>
          <p:nvPr/>
        </p:nvSpPr>
        <p:spPr>
          <a:xfrm>
            <a:off x="827584" y="836712"/>
            <a:ext cx="4032448" cy="646331"/>
          </a:xfrm>
          <a:prstGeom prst="rect">
            <a:avLst/>
          </a:prstGeom>
          <a:noFill/>
        </p:spPr>
        <p:txBody>
          <a:bodyPr wrap="square" rtlCol="0">
            <a:spAutoFit/>
          </a:bodyPr>
          <a:lstStyle/>
          <a:p>
            <a:r>
              <a:rPr lang="en-IN" dirty="0"/>
              <a:t>Need for cross validation?</a:t>
            </a:r>
          </a:p>
          <a:p>
            <a:endParaRPr lang="en-IN" dirty="0" smtClean="0">
              <a:solidFill>
                <a:schemeClr val="tx1">
                  <a:lumMod val="50000"/>
                  <a:lumOff val="50000"/>
                </a:schemeClr>
              </a:solidFill>
            </a:endParaRPr>
          </a:p>
        </p:txBody>
      </p:sp>
    </p:spTree>
    <p:extLst>
      <p:ext uri="{BB962C8B-B14F-4D97-AF65-F5344CB8AC3E}">
        <p14:creationId xmlns:p14="http://schemas.microsoft.com/office/powerpoint/2010/main" val="3837592171"/>
      </p:ext>
    </p:extLst>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90600"/>
            <a:ext cx="7924800" cy="5693866"/>
          </a:xfrm>
          <a:prstGeom prst="rect">
            <a:avLst/>
          </a:prstGeom>
          <a:noFill/>
        </p:spPr>
        <p:txBody>
          <a:bodyPr wrap="square" rtlCol="0">
            <a:spAutoFit/>
          </a:bodyPr>
          <a:lstStyle/>
          <a:p>
            <a:pPr marL="342900" indent="-342900"/>
            <a:r>
              <a:rPr lang="en-IN" sz="2400" dirty="0"/>
              <a:t>Cross validation procedure</a:t>
            </a:r>
          </a:p>
          <a:p>
            <a:pPr marL="342900" indent="-342900">
              <a:buFont typeface="+mj-lt"/>
              <a:buAutoNum type="alphaLcPeriod"/>
            </a:pPr>
            <a:endParaRPr lang="en-IN" dirty="0"/>
          </a:p>
          <a:p>
            <a:pPr marL="342900" indent="-342900">
              <a:buFont typeface="+mj-lt"/>
              <a:buAutoNum type="arabicPeriod"/>
            </a:pPr>
            <a:r>
              <a:rPr lang="en-US" dirty="0"/>
              <a:t>Shuffle the dataset randomly</a:t>
            </a:r>
          </a:p>
          <a:p>
            <a:pPr marL="342900" indent="-342900">
              <a:buFont typeface="+mj-lt"/>
              <a:buAutoNum type="arabicPeriod"/>
            </a:pPr>
            <a:endParaRPr lang="en-US" dirty="0"/>
          </a:p>
          <a:p>
            <a:pPr marL="342900" indent="-342900">
              <a:buFont typeface="+mj-lt"/>
              <a:buAutoNum type="arabicPeriod"/>
            </a:pPr>
            <a:r>
              <a:rPr lang="en-US" dirty="0"/>
              <a:t>Split the dataset into k folds</a:t>
            </a:r>
          </a:p>
          <a:p>
            <a:pPr marL="342900" indent="-342900">
              <a:buFont typeface="+mj-lt"/>
              <a:buAutoNum type="arabicPeriod"/>
            </a:pPr>
            <a:endParaRPr lang="en-US" dirty="0"/>
          </a:p>
          <a:p>
            <a:pPr marL="342900" indent="-342900">
              <a:buFont typeface="+mj-lt"/>
              <a:buAutoNum type="arabicPeriod"/>
            </a:pPr>
            <a:r>
              <a:rPr lang="en-US" dirty="0"/>
              <a:t>For each distinct fold:</a:t>
            </a:r>
          </a:p>
          <a:p>
            <a:pPr marL="800100" lvl="1" indent="-342900">
              <a:buFont typeface="+mj-lt"/>
              <a:buAutoNum type="alphaLcPeriod"/>
            </a:pPr>
            <a:r>
              <a:rPr lang="en-US" dirty="0"/>
              <a:t>Keep the fold data separate / hold out data set</a:t>
            </a:r>
          </a:p>
          <a:p>
            <a:pPr marL="800100" lvl="1" indent="-342900">
              <a:buFont typeface="+mj-lt"/>
              <a:buAutoNum type="alphaLcPeriod"/>
            </a:pPr>
            <a:r>
              <a:rPr lang="en-US" dirty="0"/>
              <a:t>Use the remaining folds as a single training data set</a:t>
            </a:r>
          </a:p>
          <a:p>
            <a:pPr marL="800100" lvl="1" indent="-342900">
              <a:buFont typeface="+mj-lt"/>
              <a:buAutoNum type="alphaLcPeriod"/>
            </a:pPr>
            <a:r>
              <a:rPr lang="en-US" dirty="0"/>
              <a:t>Fit the model on the training set and evaluate it on the test set</a:t>
            </a:r>
          </a:p>
          <a:p>
            <a:pPr marL="800100" lvl="1" indent="-342900">
              <a:buFont typeface="+mj-lt"/>
              <a:buAutoNum type="alphaLcPeriod"/>
            </a:pPr>
            <a:r>
              <a:rPr lang="en-US" dirty="0"/>
              <a:t>Retain the evaluation score and discard the model</a:t>
            </a:r>
          </a:p>
          <a:p>
            <a:pPr marL="800100" lvl="1" indent="-342900">
              <a:buFont typeface="+mj-lt"/>
              <a:buAutoNum type="alphaLcPeriod"/>
            </a:pPr>
            <a:r>
              <a:rPr lang="en-US" dirty="0"/>
              <a:t>Loop back </a:t>
            </a:r>
          </a:p>
          <a:p>
            <a:pPr lvl="1"/>
            <a:endParaRPr lang="en-US" dirty="0"/>
          </a:p>
          <a:p>
            <a:pPr marL="342900" indent="-342900">
              <a:buFont typeface="+mj-lt"/>
              <a:buAutoNum type="arabicPeriod"/>
            </a:pPr>
            <a:r>
              <a:rPr lang="en-US" dirty="0"/>
              <a:t>The steps 3.a to 3.e will be executed K times</a:t>
            </a:r>
          </a:p>
          <a:p>
            <a:pPr marL="342900" indent="-342900">
              <a:buFont typeface="+mj-lt"/>
              <a:buAutoNum type="arabicPeriod"/>
            </a:pPr>
            <a:endParaRPr lang="en-US" dirty="0"/>
          </a:p>
          <a:p>
            <a:pPr marL="342900" indent="-342900">
              <a:buFont typeface="+mj-lt"/>
              <a:buAutoNum type="arabicPeriod"/>
            </a:pPr>
            <a:r>
              <a:rPr lang="en-US" dirty="0"/>
              <a:t>Summarize the scores and average it by dividing the sum by K. </a:t>
            </a:r>
          </a:p>
          <a:p>
            <a:pPr marL="342900" indent="-342900">
              <a:buFont typeface="+mj-lt"/>
              <a:buAutoNum type="arabicPeriod"/>
            </a:pPr>
            <a:endParaRPr lang="en-US" dirty="0"/>
          </a:p>
          <a:p>
            <a:pPr marL="342900" indent="-342900">
              <a:buFont typeface="+mj-lt"/>
              <a:buAutoNum type="arabicPeriod"/>
            </a:pPr>
            <a:r>
              <a:rPr lang="en-US" dirty="0"/>
              <a:t>Analyze the average score, the dispersion to assess the likely performance of the model in the unseen data (production data / universe)</a:t>
            </a:r>
          </a:p>
          <a:p>
            <a:pPr marL="342900" indent="-342900"/>
            <a:endParaRPr lang="en-IN" sz="1600" dirty="0"/>
          </a:p>
        </p:txBody>
      </p:sp>
    </p:spTree>
    <p:extLst>
      <p:ext uri="{BB962C8B-B14F-4D97-AF65-F5344CB8AC3E}">
        <p14:creationId xmlns:p14="http://schemas.microsoft.com/office/powerpoint/2010/main" val="1156101899"/>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914400"/>
            <a:ext cx="8458200" cy="1508105"/>
          </a:xfrm>
          <a:prstGeom prst="rect">
            <a:avLst/>
          </a:prstGeom>
          <a:noFill/>
        </p:spPr>
        <p:txBody>
          <a:bodyPr wrap="square" rtlCol="0">
            <a:spAutoFit/>
          </a:bodyPr>
          <a:lstStyle/>
          <a:p>
            <a:pPr marL="342900" indent="-342900"/>
            <a:r>
              <a:rPr lang="en-IN" sz="2400" dirty="0"/>
              <a:t>Implementing K Fold cross validation</a:t>
            </a:r>
          </a:p>
          <a:p>
            <a:pPr marL="342900" indent="-342900"/>
            <a:endParaRPr lang="en-IN" dirty="0"/>
          </a:p>
          <a:p>
            <a:pPr marL="0" lvl="1" algn="just" defTabSz="457200"/>
            <a:r>
              <a:rPr lang="en-US" sz="1600" dirty="0"/>
              <a:t>Visual understanding (example based on </a:t>
            </a:r>
            <a:r>
              <a:rPr lang="en-US" sz="1600" dirty="0" err="1"/>
              <a:t>scikitlearn</a:t>
            </a:r>
            <a:r>
              <a:rPr lang="en-US" sz="1600" dirty="0"/>
              <a:t> guide)</a:t>
            </a:r>
          </a:p>
          <a:p>
            <a:pPr marL="342900" lvl="1" indent="-342900" algn="just" defTabSz="457200">
              <a:buFont typeface="+mj-lt"/>
              <a:buAutoNum type="arabicPeriod"/>
            </a:pPr>
            <a:endParaRPr lang="en-US" sz="1600" dirty="0"/>
          </a:p>
          <a:p>
            <a:pPr marL="342900" indent="-342900">
              <a:buAutoNum type="alphaLcPeriod"/>
            </a:pPr>
            <a:endParaRPr lang="en-IN" dirty="0"/>
          </a:p>
        </p:txBody>
      </p:sp>
      <p:sp>
        <p:nvSpPr>
          <p:cNvPr id="2" name="TextBox 1">
            <a:extLst>
              <a:ext uri="{FF2B5EF4-FFF2-40B4-BE49-F238E27FC236}">
                <a16:creationId xmlns:a16="http://schemas.microsoft.com/office/drawing/2014/main" id="{F29A6AF6-4FF6-4C95-8E52-4F7D069CA311}"/>
              </a:ext>
            </a:extLst>
          </p:cNvPr>
          <p:cNvSpPr txBox="1"/>
          <p:nvPr/>
        </p:nvSpPr>
        <p:spPr>
          <a:xfrm>
            <a:off x="762000" y="2013228"/>
            <a:ext cx="5334000" cy="1846659"/>
          </a:xfrm>
          <a:prstGeom prst="rect">
            <a:avLst/>
          </a:prstGeom>
          <a:noFill/>
        </p:spPr>
        <p:txBody>
          <a:bodyPr wrap="square" rtlCol="0">
            <a:spAutoFit/>
          </a:bodyPr>
          <a:lstStyle/>
          <a:p>
            <a:pPr marL="342900" lvl="1" indent="-342900" algn="just" defTabSz="457200">
              <a:buFont typeface="+mj-lt"/>
              <a:buAutoNum type="alphaLcParenR"/>
            </a:pPr>
            <a:r>
              <a:rPr lang="en-IN" sz="1600" dirty="0"/>
              <a:t>from </a:t>
            </a:r>
            <a:r>
              <a:rPr lang="en-IN" sz="1600" dirty="0" err="1"/>
              <a:t>numpy</a:t>
            </a:r>
            <a:r>
              <a:rPr lang="en-IN" sz="1600" dirty="0"/>
              <a:t> import array</a:t>
            </a:r>
          </a:p>
          <a:p>
            <a:pPr marL="342900" lvl="1" indent="-342900" algn="just" defTabSz="457200">
              <a:buFont typeface="+mj-lt"/>
              <a:buAutoNum type="alphaLcParenR"/>
            </a:pPr>
            <a:r>
              <a:rPr lang="en-IN" sz="1600" dirty="0"/>
              <a:t>from </a:t>
            </a:r>
            <a:r>
              <a:rPr lang="en-IN" sz="1600" dirty="0" err="1"/>
              <a:t>sklearn.model_selection</a:t>
            </a:r>
            <a:r>
              <a:rPr lang="en-IN" sz="1600" dirty="0"/>
              <a:t> import </a:t>
            </a:r>
            <a:r>
              <a:rPr lang="en-IN" sz="1600" dirty="0" err="1"/>
              <a:t>KFold</a:t>
            </a:r>
            <a:endParaRPr lang="en-IN" sz="1600" dirty="0"/>
          </a:p>
          <a:p>
            <a:pPr marL="342900" lvl="1" indent="-342900" algn="just" defTabSz="457200">
              <a:buFont typeface="+mj-lt"/>
              <a:buAutoNum type="alphaLcParenR"/>
            </a:pPr>
            <a:r>
              <a:rPr lang="en-IN" sz="1600" dirty="0"/>
              <a:t>data = array([10,20,30,40,50,60,70,80,90,100])</a:t>
            </a:r>
          </a:p>
          <a:p>
            <a:pPr marL="342900" lvl="1" indent="-342900" algn="just" defTabSz="457200">
              <a:buFont typeface="+mj-lt"/>
              <a:buAutoNum type="alphaLcParenR"/>
            </a:pPr>
            <a:r>
              <a:rPr lang="en-IN" sz="1600" dirty="0" err="1"/>
              <a:t>kfold</a:t>
            </a:r>
            <a:r>
              <a:rPr lang="en-IN" sz="1600" dirty="0"/>
              <a:t> = </a:t>
            </a:r>
            <a:r>
              <a:rPr lang="en-IN" sz="1600" dirty="0" err="1"/>
              <a:t>KFold</a:t>
            </a:r>
            <a:r>
              <a:rPr lang="en-IN" sz="1600" dirty="0"/>
              <a:t>(5, True)</a:t>
            </a:r>
          </a:p>
          <a:p>
            <a:pPr marL="342900" lvl="1" indent="-342900" algn="just" defTabSz="457200">
              <a:buFont typeface="+mj-lt"/>
              <a:buAutoNum type="alphaLcParenR"/>
            </a:pPr>
            <a:r>
              <a:rPr lang="en-IN" sz="1600" dirty="0"/>
              <a:t>for train, test in </a:t>
            </a:r>
            <a:r>
              <a:rPr lang="en-IN" sz="1600" dirty="0" err="1"/>
              <a:t>kfold.split</a:t>
            </a:r>
            <a:r>
              <a:rPr lang="en-IN" sz="1600" dirty="0"/>
              <a:t>(data):</a:t>
            </a:r>
          </a:p>
          <a:p>
            <a:pPr marL="342900" lvl="1" indent="-342900" algn="just" defTabSz="457200">
              <a:buFont typeface="+mj-lt"/>
              <a:buAutoNum type="alphaLcParenR"/>
            </a:pPr>
            <a:r>
              <a:rPr lang="en-IN" sz="1600" dirty="0"/>
              <a:t>	print('train: %s, test: %s' % (data[train], data[test]))</a:t>
            </a:r>
          </a:p>
          <a:p>
            <a:endParaRPr lang="en-US" dirty="0">
              <a:solidFill>
                <a:schemeClr val="tx1">
                  <a:lumMod val="50000"/>
                  <a:lumOff val="50000"/>
                </a:schemeClr>
              </a:solidFill>
            </a:endParaRPr>
          </a:p>
        </p:txBody>
      </p:sp>
      <p:graphicFrame>
        <p:nvGraphicFramePr>
          <p:cNvPr id="6" name="Table 5">
            <a:extLst>
              <a:ext uri="{FF2B5EF4-FFF2-40B4-BE49-F238E27FC236}">
                <a16:creationId xmlns:a16="http://schemas.microsoft.com/office/drawing/2014/main" id="{0A1F9186-76D1-47D8-A1DC-2919796CDBA1}"/>
              </a:ext>
            </a:extLst>
          </p:cNvPr>
          <p:cNvGraphicFramePr>
            <a:graphicFrameLocks noGrp="1"/>
          </p:cNvGraphicFramePr>
          <p:nvPr/>
        </p:nvGraphicFramePr>
        <p:xfrm>
          <a:off x="1280337" y="3859887"/>
          <a:ext cx="3352800" cy="1106805"/>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853491653"/>
                    </a:ext>
                  </a:extLst>
                </a:gridCol>
                <a:gridCol w="838200">
                  <a:extLst>
                    <a:ext uri="{9D8B030D-6E8A-4147-A177-3AD203B41FA5}">
                      <a16:colId xmlns:a16="http://schemas.microsoft.com/office/drawing/2014/main" val="386648563"/>
                    </a:ext>
                  </a:extLst>
                </a:gridCol>
              </a:tblGrid>
              <a:tr h="190500">
                <a:tc>
                  <a:txBody>
                    <a:bodyPr/>
                    <a:lstStyle/>
                    <a:p>
                      <a:pPr algn="l" fontAlgn="ctr"/>
                      <a:r>
                        <a:rPr lang="fr-FR" sz="1100" u="none" strike="noStrike" dirty="0">
                          <a:effectLst/>
                        </a:rPr>
                        <a:t>Training Data</a:t>
                      </a:r>
                    </a:p>
                    <a:p>
                      <a:pPr algn="l" fontAlgn="ctr"/>
                      <a:r>
                        <a:rPr lang="fr-FR" sz="1100" u="none" strike="noStrike" dirty="0">
                          <a:effectLst/>
                        </a:rPr>
                        <a:t>[ 10  20  30  40  50  60  80  90]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Test Data</a:t>
                      </a:r>
                    </a:p>
                    <a:p>
                      <a:pPr algn="l" fontAlgn="ctr"/>
                      <a:r>
                        <a:rPr lang="en-US" sz="1100" u="none" strike="noStrike" dirty="0">
                          <a:effectLst/>
                        </a:rPr>
                        <a:t>[70 100]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3501289852"/>
                  </a:ext>
                </a:extLst>
              </a:tr>
              <a:tr h="190500">
                <a:tc>
                  <a:txBody>
                    <a:bodyPr/>
                    <a:lstStyle/>
                    <a:p>
                      <a:pPr algn="l" fontAlgn="ctr"/>
                      <a:r>
                        <a:rPr lang="fr-FR" sz="1100" u="none" strike="noStrike" dirty="0">
                          <a:effectLst/>
                        </a:rPr>
                        <a:t>[ 10  40  50  60  70  80  90 100]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[20 30]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502233367"/>
                  </a:ext>
                </a:extLst>
              </a:tr>
              <a:tr h="190500">
                <a:tc>
                  <a:txBody>
                    <a:bodyPr/>
                    <a:lstStyle/>
                    <a:p>
                      <a:pPr algn="l" fontAlgn="ctr"/>
                      <a:r>
                        <a:rPr lang="fr-FR" sz="1100" u="none" strike="noStrike" dirty="0">
                          <a:effectLst/>
                        </a:rPr>
                        <a:t>[ 10  20  30  40  50  70  90 100]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[60 80]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1989396690"/>
                  </a:ext>
                </a:extLst>
              </a:tr>
              <a:tr h="190500">
                <a:tc>
                  <a:txBody>
                    <a:bodyPr/>
                    <a:lstStyle/>
                    <a:p>
                      <a:pPr algn="l" fontAlgn="ctr"/>
                      <a:r>
                        <a:rPr lang="fr-FR" sz="1100" u="none" strike="noStrike" dirty="0">
                          <a:effectLst/>
                        </a:rPr>
                        <a:t>[ 10  20  30  50  60  70  80 100]</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[40 90]</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2775253334"/>
                  </a:ext>
                </a:extLst>
              </a:tr>
              <a:tr h="190500">
                <a:tc>
                  <a:txBody>
                    <a:bodyPr/>
                    <a:lstStyle/>
                    <a:p>
                      <a:pPr algn="l" fontAlgn="ctr"/>
                      <a:r>
                        <a:rPr lang="fr-FR" sz="1100" u="none" strike="noStrike" dirty="0">
                          <a:effectLst/>
                        </a:rPr>
                        <a:t>[ 20  30  40  60  70  80  90 100] </a:t>
                      </a:r>
                      <a:endParaRPr lang="fr-FR" sz="1100" b="0" i="0" u="none" strike="noStrike" dirty="0">
                        <a:solidFill>
                          <a:srgbClr val="000000"/>
                        </a:solidFill>
                        <a:effectLst/>
                        <a:latin typeface="Courier New" panose="02070309020205020404" pitchFamily="49" charset="0"/>
                      </a:endParaRPr>
                    </a:p>
                  </a:txBody>
                  <a:tcPr marL="9525" marR="9525" marT="9525" marB="0" anchor="ctr"/>
                </a:tc>
                <a:tc>
                  <a:txBody>
                    <a:bodyPr/>
                    <a:lstStyle/>
                    <a:p>
                      <a:pPr algn="l" fontAlgn="ctr"/>
                      <a:r>
                        <a:rPr lang="en-US" sz="1100" u="none" strike="noStrike" dirty="0">
                          <a:effectLst/>
                        </a:rPr>
                        <a:t>[10 50] </a:t>
                      </a:r>
                      <a:endParaRPr lang="en-US" sz="1100" b="0" i="0" u="none" strike="noStrike" dirty="0">
                        <a:solidFill>
                          <a:srgbClr val="000000"/>
                        </a:solidFill>
                        <a:effectLst/>
                        <a:latin typeface="Courier New" panose="02070309020205020404" pitchFamily="49" charset="0"/>
                      </a:endParaRPr>
                    </a:p>
                  </a:txBody>
                  <a:tcPr marL="9525" marR="9525" marT="9525" marB="0" anchor="ctr"/>
                </a:tc>
                <a:extLst>
                  <a:ext uri="{0D108BD9-81ED-4DB2-BD59-A6C34878D82A}">
                    <a16:rowId xmlns:a16="http://schemas.microsoft.com/office/drawing/2014/main" val="663021765"/>
                  </a:ext>
                </a:extLst>
              </a:tr>
            </a:tbl>
          </a:graphicData>
        </a:graphic>
      </p:graphicFrame>
      <p:sp>
        <p:nvSpPr>
          <p:cNvPr id="7" name="TextBox 6">
            <a:extLst>
              <a:ext uri="{FF2B5EF4-FFF2-40B4-BE49-F238E27FC236}">
                <a16:creationId xmlns:a16="http://schemas.microsoft.com/office/drawing/2014/main" id="{B5084121-E3B6-4527-A71C-ABC05C9B768D}"/>
              </a:ext>
            </a:extLst>
          </p:cNvPr>
          <p:cNvSpPr txBox="1"/>
          <p:nvPr/>
        </p:nvSpPr>
        <p:spPr>
          <a:xfrm>
            <a:off x="1295400" y="5181600"/>
            <a:ext cx="5486400" cy="276999"/>
          </a:xfrm>
          <a:prstGeom prst="rect">
            <a:avLst/>
          </a:prstGeom>
          <a:noFill/>
        </p:spPr>
        <p:txBody>
          <a:bodyPr wrap="square" rtlCol="0">
            <a:spAutoFit/>
          </a:bodyPr>
          <a:lstStyle/>
          <a:p>
            <a:r>
              <a:rPr lang="en-US" sz="1200" dirty="0"/>
              <a:t>Note : We cannot have K &gt; number of data points…. Why?</a:t>
            </a:r>
          </a:p>
        </p:txBody>
      </p:sp>
    </p:spTree>
    <p:extLst>
      <p:ext uri="{BB962C8B-B14F-4D97-AF65-F5344CB8AC3E}">
        <p14:creationId xmlns:p14="http://schemas.microsoft.com/office/powerpoint/2010/main" val="1590679174"/>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85821</TotalTime>
  <Words>6604</Words>
  <Application>Microsoft Office PowerPoint</Application>
  <PresentationFormat>On-screen Show (4:3)</PresentationFormat>
  <Paragraphs>870</Paragraphs>
  <Slides>68</Slides>
  <Notes>20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5" baseType="lpstr">
      <vt:lpstr>Arial</vt:lpstr>
      <vt:lpstr>Calibri</vt:lpstr>
      <vt:lpstr>Cambria Math</vt:lpstr>
      <vt:lpstr>Courier New</vt:lpstr>
      <vt:lpstr>Gill Sans MT</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performance measures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 Errors</vt:lpstr>
      <vt:lpstr> Modelling Errors – Variance error</vt:lpstr>
      <vt:lpstr>PowerPoint Presentation</vt:lpstr>
      <vt:lpstr>Modelling Errors</vt:lpstr>
      <vt:lpstr>PowerPoint Presentation</vt:lpstr>
      <vt:lpstr>Fitness of a Model</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Valued Customer</dc:creator>
  <cp:lastModifiedBy>My PC</cp:lastModifiedBy>
  <cp:revision>2060</cp:revision>
  <dcterms:created xsi:type="dcterms:W3CDTF">2012-11-25T06:27:51Z</dcterms:created>
  <dcterms:modified xsi:type="dcterms:W3CDTF">2020-08-28T12:44:58Z</dcterms:modified>
</cp:coreProperties>
</file>